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sldIdLst>
    <p:sldId id="318" r:id="rId2"/>
    <p:sldId id="319" r:id="rId3"/>
    <p:sldId id="316" r:id="rId4"/>
    <p:sldId id="271" r:id="rId5"/>
    <p:sldId id="298" r:id="rId6"/>
    <p:sldId id="296" r:id="rId7"/>
    <p:sldId id="310" r:id="rId8"/>
    <p:sldId id="304" r:id="rId9"/>
    <p:sldId id="299" r:id="rId10"/>
    <p:sldId id="301" r:id="rId11"/>
    <p:sldId id="303" r:id="rId12"/>
    <p:sldId id="305" r:id="rId13"/>
    <p:sldId id="307" r:id="rId14"/>
    <p:sldId id="306" r:id="rId15"/>
    <p:sldId id="311" r:id="rId16"/>
    <p:sldId id="314" r:id="rId17"/>
    <p:sldId id="313" r:id="rId18"/>
    <p:sldId id="315" r:id="rId19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FE9"/>
    <a:srgbClr val="EA685D"/>
    <a:srgbClr val="7030A0"/>
    <a:srgbClr val="EF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81"/>
    <p:restoredTop sz="94632"/>
  </p:normalViewPr>
  <p:slideViewPr>
    <p:cSldViewPr snapToGrid="0" snapToObjects="1">
      <p:cViewPr varScale="1">
        <p:scale>
          <a:sx n="89" d="100"/>
          <a:sy n="89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4C19-32C6-4242-A0A7-117A71459991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BB32C-CE88-6948-801A-B915B7063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6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1" y="0"/>
            <a:ext cx="11172574" cy="7554426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500308" y="1287866"/>
            <a:ext cx="7700963" cy="5002102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146" y="2265563"/>
            <a:ext cx="7516594" cy="1995891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291" spc="-125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146" y="4344765"/>
            <a:ext cx="7516594" cy="14706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984" b="0">
                <a:solidFill>
                  <a:srgbClr val="FFFEFF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0808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719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334675" y="1"/>
            <a:ext cx="11016589" cy="7559676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748427" y="1873483"/>
            <a:ext cx="3842870" cy="3825496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03" y="2590358"/>
            <a:ext cx="3640893" cy="2725775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134" y="876031"/>
            <a:ext cx="4788916" cy="579496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1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1"/>
            <a:ext cx="11016589" cy="7559676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6113105" y="1873483"/>
            <a:ext cx="3842870" cy="3825496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3049" y="2590357"/>
            <a:ext cx="3638826" cy="271715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143" y="884947"/>
            <a:ext cx="4815398" cy="5792446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0808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6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334675" y="1"/>
            <a:ext cx="11016589" cy="7559676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748427" y="1873483"/>
            <a:ext cx="3842870" cy="3825496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69" y="2590356"/>
            <a:ext cx="3638827" cy="2717153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134" y="885364"/>
            <a:ext cx="4783967" cy="57856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1" y="0"/>
            <a:ext cx="11172574" cy="7554426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810315" y="1277475"/>
            <a:ext cx="5048542" cy="5002102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795" y="2236406"/>
            <a:ext cx="4867619" cy="1909732"/>
          </a:xfrm>
        </p:spPr>
        <p:txBody>
          <a:bodyPr bIns="0" anchor="b">
            <a:normAutofit/>
          </a:bodyPr>
          <a:lstStyle>
            <a:lvl1pPr algn="ctr">
              <a:defRPr sz="3968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8795" y="4236569"/>
            <a:ext cx="4867619" cy="1572008"/>
          </a:xfrm>
        </p:spPr>
        <p:txBody>
          <a:bodyPr tIns="0">
            <a:normAutofit/>
          </a:bodyPr>
          <a:lstStyle>
            <a:lvl1pPr marL="0" indent="0" algn="ctr">
              <a:buNone/>
              <a:defRPr sz="1764">
                <a:solidFill>
                  <a:srgbClr val="FFFEFF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0808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6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334675" y="1"/>
            <a:ext cx="11016589" cy="7559676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748427" y="1873483"/>
            <a:ext cx="3842870" cy="3825496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20" y="2596026"/>
            <a:ext cx="3650654" cy="271148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1702" y="886293"/>
            <a:ext cx="4784275" cy="271096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508" y="3951913"/>
            <a:ext cx="4787467" cy="272343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30808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0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334675" y="1"/>
            <a:ext cx="11016589" cy="7559676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48427" y="1873483"/>
            <a:ext cx="3842870" cy="3825496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20" y="2596886"/>
            <a:ext cx="3650654" cy="271062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05" y="884277"/>
            <a:ext cx="4449220" cy="75596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984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332" y="1640243"/>
            <a:ext cx="4448695" cy="1957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9739" y="3952369"/>
            <a:ext cx="4466235" cy="755968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984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9739" y="4707250"/>
            <a:ext cx="4466235" cy="196809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30808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03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334675" y="1"/>
            <a:ext cx="11016589" cy="7559676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748427" y="1873483"/>
            <a:ext cx="3842870" cy="3825496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70" y="2590356"/>
            <a:ext cx="3638826" cy="2717153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5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8427" y="6864185"/>
            <a:ext cx="9184267" cy="35278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30808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3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334675" y="1"/>
            <a:ext cx="11016589" cy="7559676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748427" y="1873483"/>
            <a:ext cx="3842870" cy="3825496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70" y="2590357"/>
            <a:ext cx="3638826" cy="1350775"/>
          </a:xfrm>
        </p:spPr>
        <p:txBody>
          <a:bodyPr bIns="0" anchor="b">
            <a:noAutofit/>
          </a:bodyPr>
          <a:lstStyle>
            <a:lvl1pPr algn="ctr">
              <a:defRPr sz="3086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134" y="883385"/>
            <a:ext cx="4788916" cy="578659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370" y="3941132"/>
            <a:ext cx="3638826" cy="1366377"/>
          </a:xfrm>
        </p:spPr>
        <p:txBody>
          <a:bodyPr>
            <a:normAutofit/>
          </a:bodyPr>
          <a:lstStyle>
            <a:lvl1pPr marL="0" indent="0" algn="ctr">
              <a:buNone/>
              <a:defRPr sz="1543">
                <a:solidFill>
                  <a:srgbClr val="FFFEFF"/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7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1" y="0"/>
            <a:ext cx="11172574" cy="7554426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753552" y="1872097"/>
            <a:ext cx="5095393" cy="3825495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11848" y="0"/>
            <a:ext cx="4079965" cy="7559675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67" y="2575451"/>
            <a:ext cx="4908209" cy="1395022"/>
          </a:xfrm>
        </p:spPr>
        <p:txBody>
          <a:bodyPr bIns="0" anchor="b">
            <a:normAutofit/>
          </a:bodyPr>
          <a:lstStyle>
            <a:lvl1pPr>
              <a:defRPr sz="3527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581" y="3970473"/>
            <a:ext cx="4910065" cy="1338800"/>
          </a:xfrm>
        </p:spPr>
        <p:txBody>
          <a:bodyPr>
            <a:normAutofit/>
          </a:bodyPr>
          <a:lstStyle>
            <a:lvl1pPr marL="0" indent="0" algn="ctr">
              <a:buNone/>
              <a:defRPr sz="1543">
                <a:solidFill>
                  <a:srgbClr val="FFFEFF"/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427" y="352785"/>
            <a:ext cx="3207544" cy="352785"/>
          </a:xfrm>
        </p:spPr>
        <p:txBody>
          <a:bodyPr/>
          <a:lstStyle/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8428" y="6864185"/>
            <a:ext cx="5096432" cy="35278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45945" y="352785"/>
            <a:ext cx="801886" cy="352785"/>
          </a:xfrm>
        </p:spPr>
        <p:txBody>
          <a:bodyPr/>
          <a:lstStyle/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42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370" y="2590357"/>
            <a:ext cx="3638826" cy="271715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135" y="876031"/>
            <a:ext cx="4769560" cy="579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27" y="352785"/>
            <a:ext cx="3207544" cy="352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14A6-7747-4B46-BDDE-AF52F342E9B9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427" y="6864185"/>
            <a:ext cx="9184267" cy="352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0808" y="352785"/>
            <a:ext cx="801886" cy="352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3D68-AE59-C047-9FA9-ECC673EAB3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09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755957" rtl="0" eaLnBrk="1" latinLnBrk="0" hangingPunct="1">
        <a:lnSpc>
          <a:spcPct val="85000"/>
        </a:lnSpc>
        <a:spcBef>
          <a:spcPct val="0"/>
        </a:spcBef>
        <a:buNone/>
        <a:defRPr sz="3527" b="0" i="0" kern="1200" cap="none" spc="-125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120000"/>
        </a:lnSpc>
        <a:spcBef>
          <a:spcPts val="827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64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43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120000"/>
        </a:lnSpc>
        <a:spcBef>
          <a:spcPts val="4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92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4C07A-5708-B343-8539-6757EEB5F086}"/>
              </a:ext>
            </a:extLst>
          </p:cNvPr>
          <p:cNvSpPr/>
          <p:nvPr/>
        </p:nvSpPr>
        <p:spPr>
          <a:xfrm>
            <a:off x="-95" y="1383"/>
            <a:ext cx="10691908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5F2ECE-B2CD-A448-ABBC-FE8857F6CC97}"/>
              </a:ext>
            </a:extLst>
          </p:cNvPr>
          <p:cNvSpPr txBox="1"/>
          <p:nvPr/>
        </p:nvSpPr>
        <p:spPr>
          <a:xfrm>
            <a:off x="0" y="1675931"/>
            <a:ext cx="10691813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77"/>
              </a:rPr>
              <a:t>MISE EN TOURISME, COMMUNICATION PROMOTION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BADE95-7427-1043-B226-923BA9832C05}"/>
              </a:ext>
            </a:extLst>
          </p:cNvPr>
          <p:cNvSpPr txBox="1"/>
          <p:nvPr/>
        </p:nvSpPr>
        <p:spPr>
          <a:xfrm>
            <a:off x="0" y="920130"/>
            <a:ext cx="10691813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4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4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6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835D042-0F94-5642-8854-99DB3A6C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120426"/>
            <a:ext cx="8077077" cy="69480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6149DE6-ECED-D641-BFE0-8FD9194CB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30" y="217327"/>
            <a:ext cx="505989" cy="500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572DDD-4F0D-4946-B075-6F2346141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" y="2132377"/>
            <a:ext cx="10691813" cy="52636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5BDC0C-8722-7546-9CED-E43CA366C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" y="2132376"/>
            <a:ext cx="1343215" cy="13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9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A25421A-8470-2445-992B-5E32C9427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31068"/>
              </p:ext>
            </p:extLst>
          </p:nvPr>
        </p:nvGraphicFramePr>
        <p:xfrm>
          <a:off x="125809" y="1578504"/>
          <a:ext cx="10440193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9840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950353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LES THÉMATIQUES PATRIMONIALES, CULTURELLES, GASTRONOMIQUES &amp; PAYSAGÈRES </a:t>
                      </a:r>
                      <a:r>
                        <a:rPr lang="fr-FR" u="sng" dirty="0">
                          <a:solidFill>
                            <a:schemeClr val="bg1"/>
                          </a:solidFill>
                          <a:latin typeface="+mj-lt"/>
                        </a:rPr>
                        <a:t>SECONDAIRES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Recensement des sites touristiques / prestataires sur le tracé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référencer une fois le tracé validé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Réalisation des conventions d’engagement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Recensement des sites touristiques / prestataires à proximité du tracé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référencer une fois le tracé validé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Réalisation des conventions d’engagement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Groupe de travail regards croisés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Sortie sur le terrain et travail en réunion du groupe de travail « regards croisés » pour définir les thématiques à raconter le long de la Route bleue sur les sujets autres que la contrebande.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 paysage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 patrimoine vernaculaire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savoirs et savoir-faire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gastronomie (vin, olive…)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faune et la flore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biodiversité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histoires locales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Rédaction des fiches de travail (description, besoin en médiation numérique, identification des moyens de valorisation adaptée…)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Réalisation des contenus en photos, vidéos, dessins, commentaires </a:t>
                      </a:r>
                      <a:r>
                        <a:rPr lang="fr-FR" sz="10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audios</a:t>
                      </a: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, visite virtuelle, réalité augmentée…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sites points de vue / lectures paysages  / lieux d’interprétation où seront racontés les thématiques secondaires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référencer une fois le tracé validé en lien avec les thématiques secondaires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8052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19629FF-8217-E742-8575-C7C72BC83ABB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205194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ED4F1E2-492C-5D47-A6D0-16FB78390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0408"/>
              </p:ext>
            </p:extLst>
          </p:nvPr>
        </p:nvGraphicFramePr>
        <p:xfrm>
          <a:off x="138135" y="1794404"/>
          <a:ext cx="10415541" cy="25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1599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933942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SENSIBILISATION A L’ENVIRONNEMENT </a:t>
                      </a:r>
                      <a:endParaRPr lang="fr-FR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Recensement des espaces remarquables traversés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référencer une fois le tracé validé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Rédaction des messages de protection et de valorisation de l’environnement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référencer une fois le tracé validé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Création des messages de sensibilisation à la protection de l’environnement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Eco-gestes du pratiquant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Sur les documents print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Sur les outils numériques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Sur les parcours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Mise en place de la stratégie Odyssea Protect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rédiger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Mise en place de l’outil Passeport Vert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3 temps autour et pendant la pratique de la Route Bleue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8052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8BE28D4-C9B2-A544-A380-4FF75B459B60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280286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944DD8-45FC-8148-8B8E-43C3157C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79009"/>
              </p:ext>
            </p:extLst>
          </p:nvPr>
        </p:nvGraphicFramePr>
        <p:xfrm>
          <a:off x="151605" y="1676929"/>
          <a:ext cx="10388601" cy="3279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683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763918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DE PRATIQUE DE LA ROUTE BLEUE DES CONTREBANDIERS</a:t>
                      </a:r>
                      <a:endParaRPr lang="fr-FR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signalisation point de départ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des parcours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A définir une fois le </a:t>
                      </a: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tracé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 validé. Aidera le pratiquant à faire la Route Bleue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48721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des commerces sur et autour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 définir une fois le tracé validé.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des sites touristiques sur et autour du parcours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 définir une fois le tracé validé.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6253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des services sur le parcours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 définir une fois le tracé validé.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8112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signalisation point d’arrivée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116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Plan de signalétique général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Création d’un plan de signalétique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40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Installation de la signalétique de pratique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Demande d’autorisation des travaux d’installation (villes, département, CCACVI, VNF…)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Choix du responsable institutionnel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6542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1A4308C-5E7E-BB43-96D9-7E37685E3776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42519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200E091-109D-264C-8A0D-31083979D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50280"/>
              </p:ext>
            </p:extLst>
          </p:nvPr>
        </p:nvGraphicFramePr>
        <p:xfrm>
          <a:off x="157956" y="1864424"/>
          <a:ext cx="10375900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252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755648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DE PATRIMONIALE, CULTURELLE, ENVIRONNEMENTALE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signalétique patrimoniale, environnementale… du parcours sous forme outils pédagogiques (adultes et enfants)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Totems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Land’Art</a:t>
                      </a:r>
                      <a:endParaRPr lang="fr-FR" sz="100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Tables de lectures paysagères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Espaces de jeux pour les enfants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Lieux d’observation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Table d’orientation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B4F0068-6CB4-4B42-8FA0-AAC93E9B5B41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411317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944DD8-45FC-8148-8B8E-43C3157C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36216"/>
              </p:ext>
            </p:extLst>
          </p:nvPr>
        </p:nvGraphicFramePr>
        <p:xfrm>
          <a:off x="177729" y="1262591"/>
          <a:ext cx="10336353" cy="455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6453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729900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L’IMPLICATION DES PRESTATAIRES ET DES PÔLES D’INFORMATION DE LA ROUTE BLEUE DES CONTREBANDIERS</a:t>
                      </a:r>
                      <a:endParaRPr lang="fr-FR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prestataires loueurs de moyen de mobilité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Vélos, VTC, VTT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Vélos, VTC, VTT électriques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prestataires guides accompagnateurs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Charte d’engagement selon cahiers des charges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Distribution des outils de communication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prestataires partenaires – producteurs locaux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Charte d’engagement selon cahiers des charges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Distribution des outils de communication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48721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prestataires partenaires – restaurants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Charte d’engagement selon cahiers des charges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Distribution des outils de communication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prestataires partenaires – hébergeurs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Charte d’engagement selon cahiers des charges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Distribution des outils de communication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6253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prestataires partenaires – alimentaires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Charte d’engagement selon cahiers des charges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Distribution des outils de communication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8112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prestataires partenaires – </a:t>
                      </a:r>
                    </a:p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bars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Charte d’engagement selon cahiers des charges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Distribution des outils de communication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116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prestataires partenaires – </a:t>
                      </a:r>
                    </a:p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Office de tourisme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Office de tourisme de Cerbère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Office de tourisme de Collioure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74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capitaineries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Banyuls-sur-Mer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0515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Maison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Maison de la randonnée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4122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85B8ED7-88AF-3049-AF6E-84BE028F2089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96038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871F968-5AE1-264C-AFE8-151A17791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42672"/>
              </p:ext>
            </p:extLst>
          </p:nvPr>
        </p:nvGraphicFramePr>
        <p:xfrm>
          <a:off x="171006" y="1592792"/>
          <a:ext cx="10349800" cy="162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7510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7222290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OUTILS DE PRATIQUE PRINT ET NUMERIQUE DE LA ROUTE BLEUE DES CONTREBANDIERS</a:t>
                      </a:r>
                      <a:endParaRPr lang="fr-FR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Documents print de pratique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Plan guide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Fiche balade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Chasse au trésor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Outils numériques de pratiques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Application d’itinérance patrimoniale et culturelle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Audio-guide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Casque numérique / réalité virtuelle et augmentée</a:t>
                      </a:r>
                    </a:p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Jeu de piste / </a:t>
                      </a:r>
                      <a:r>
                        <a:rPr lang="fr-FR" sz="1000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géocatching</a:t>
                      </a:r>
                      <a:endParaRPr lang="fr-FR" sz="100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54E2E24-4CA4-CC49-9982-8BBA3E6BBDC6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243393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A20C517-5C3B-7C4F-AEB2-D0688EFE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07945"/>
              </p:ext>
            </p:extLst>
          </p:nvPr>
        </p:nvGraphicFramePr>
        <p:xfrm>
          <a:off x="126206" y="1735666"/>
          <a:ext cx="10439399" cy="2512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9399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</a:tblGrid>
              <a:tr h="278871">
                <a:tc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LA PROMOTION ET LA COMMUNICATION DE LA ROUTE BLEUE DES CONTREBANDIERS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Site web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71481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Guide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85953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Cartographie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58933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Office de tourisme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48791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Maison de la randonnée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84254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Blog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1678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 stratégie média sur les temps forts  (récolte, taille…)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1112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Réseaux sociaux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8874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47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4314BF6-2187-7745-8307-99330019456F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225263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A20C517-5C3B-7C4F-AEB2-D0688EFE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19552"/>
              </p:ext>
            </p:extLst>
          </p:nvPr>
        </p:nvGraphicFramePr>
        <p:xfrm>
          <a:off x="139699" y="1854729"/>
          <a:ext cx="10439399" cy="3755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9399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</a:tblGrid>
              <a:tr h="278871">
                <a:tc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LES ANIMATIONS ET ÉVÈNEMENTS DE LA ROUTE BLEUE DES CONTREBANDIERS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Course </a:t>
                      </a:r>
                      <a:r>
                        <a:rPr lang="fr-FR" sz="10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 contrebandiers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85953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58933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8049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8165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1112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8874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473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38843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13356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68223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82818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02622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8050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8357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667EDD6-9E44-C345-9D35-D18CD295075C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364752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A20C517-5C3B-7C4F-AEB2-D0688EFE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44093"/>
              </p:ext>
            </p:extLst>
          </p:nvPr>
        </p:nvGraphicFramePr>
        <p:xfrm>
          <a:off x="126206" y="2196930"/>
          <a:ext cx="10439399" cy="1537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9399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</a:tblGrid>
              <a:tr h="278871">
                <a:tc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LES PRODUITS TOURISTIQUES COMMERCIALISÉS DE LA ROUTE BLEUE DES CONTREBANDIERS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Les produits touristiques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71481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Balades gourmandes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1678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Balades commentées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1112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Soirées contées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88747"/>
                  </a:ext>
                </a:extLst>
              </a:tr>
              <a:tr h="129011">
                <a:tc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47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F92195E-E411-354D-BB75-6BB7CA8F8295}"/>
              </a:ext>
            </a:extLst>
          </p:cNvPr>
          <p:cNvSpPr/>
          <p:nvPr/>
        </p:nvSpPr>
        <p:spPr>
          <a:xfrm>
            <a:off x="1130299" y="6227674"/>
            <a:ext cx="8458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>
                <a:latin typeface="+mj-lt"/>
              </a:rPr>
              <a:t>Réalisation d’un calendrier numérique de tous les produits touristiques, animations et évènements autour de la Route Bleue </a:t>
            </a:r>
            <a:r>
              <a:rPr lang="fr-FR" sz="1100" i="1">
                <a:latin typeface="+mj-lt"/>
              </a:rPr>
              <a:t>des contrebandiers</a:t>
            </a:r>
            <a:endParaRPr lang="fr-FR" sz="1100" i="1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C75361-BDF8-F748-B844-1077C6F756EF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36602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4C07A-5708-B343-8539-6757EEB5F086}"/>
              </a:ext>
            </a:extLst>
          </p:cNvPr>
          <p:cNvSpPr/>
          <p:nvPr/>
        </p:nvSpPr>
        <p:spPr>
          <a:xfrm>
            <a:off x="-95" y="0"/>
            <a:ext cx="10691908" cy="755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3F777B-FD37-B14B-925B-136F0D85C372}"/>
              </a:ext>
            </a:extLst>
          </p:cNvPr>
          <p:cNvSpPr txBox="1"/>
          <p:nvPr/>
        </p:nvSpPr>
        <p:spPr>
          <a:xfrm>
            <a:off x="1452281" y="957042"/>
            <a:ext cx="8002401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A TERRE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4FBD57-5138-BA4A-AD0B-4B4C890E45E0}"/>
              </a:ext>
            </a:extLst>
          </p:cNvPr>
          <p:cNvSpPr txBox="1"/>
          <p:nvPr/>
        </p:nvSpPr>
        <p:spPr>
          <a:xfrm>
            <a:off x="-190" y="124578"/>
            <a:ext cx="10691813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4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4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6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66C5E9-6B31-BB46-828F-44A06DEF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1" y="1358619"/>
            <a:ext cx="8002401" cy="544198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6D2C38-AA6B-504C-B6DF-88BFE5A39E79}"/>
              </a:ext>
            </a:extLst>
          </p:cNvPr>
          <p:cNvCxnSpPr/>
          <p:nvPr/>
        </p:nvCxnSpPr>
        <p:spPr>
          <a:xfrm flipH="1">
            <a:off x="4249271" y="1278499"/>
            <a:ext cx="1210235" cy="1896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0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02294-249F-B445-B0F4-51B5200A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1 - MISE EN TOURISME A TERRE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C9C73B-DB48-6D4C-8EDD-0A68FE8CE879}"/>
              </a:ext>
            </a:extLst>
          </p:cNvPr>
          <p:cNvSpPr txBox="1"/>
          <p:nvPr/>
        </p:nvSpPr>
        <p:spPr>
          <a:xfrm>
            <a:off x="751114" y="1894116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spc="300" dirty="0">
                <a:solidFill>
                  <a:schemeClr val="bg1"/>
                </a:solidFill>
                <a:latin typeface="+mj-lt"/>
              </a:rPr>
              <a:t>ROUTE BLEUE</a:t>
            </a:r>
            <a:r>
              <a:rPr lang="fr-FR" sz="1400" b="1" spc="300" baseline="30000" dirty="0">
                <a:solidFill>
                  <a:schemeClr val="bg1"/>
                </a:solidFill>
                <a:latin typeface="+mj-lt"/>
              </a:rPr>
              <a:t>®</a:t>
            </a:r>
            <a:r>
              <a:rPr lang="fr-FR" sz="1400" b="1" spc="300" dirty="0">
                <a:solidFill>
                  <a:schemeClr val="bg1"/>
                </a:solidFill>
                <a:latin typeface="+mj-lt"/>
              </a:rPr>
              <a:t> DES CONTREBANDIERS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EE2C83-98A0-D848-BA02-9FC3878A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07" y="2417335"/>
            <a:ext cx="5639800" cy="30018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AA47DD-E0AD-8D4C-B56C-20A858958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94" y="189276"/>
            <a:ext cx="2028825" cy="20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4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CAFA403-085D-D141-8A51-B309FC201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88600"/>
              </p:ext>
            </p:extLst>
          </p:nvPr>
        </p:nvGraphicFramePr>
        <p:xfrm>
          <a:off x="346588" y="1303774"/>
          <a:ext cx="9998635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240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656395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POINT DE DÉPART / POINT D’ARRIVÉE &amp; CONNECTIVITE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Point de départ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Point d’arrivé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Critères de choix des lieux de départ et d’arrivée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Possibilité de se stationner gratuitement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Choisir les mêmes lieux de départ et d’arrivée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Facilement identifiables et clairement signalisés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Tenir compte des transports publics pour accéder au départ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Services de proximité (office de tourisme, bars, supermarchés, commerces alimentaires…)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Possibilité de louer des moyens de mobilité à proximité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Plan de connectivité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Informations pratiques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Distance 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Durée 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Difficulté 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Terrain 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Dénivelés 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Boucle :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Cible clientèle :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Communes traversées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6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Tracés GPS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A faire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42727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A0CEBB9-0944-954A-8013-07A2D0091DA1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223342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667D296-7588-B74D-BA61-A58C52DD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74779"/>
              </p:ext>
            </p:extLst>
          </p:nvPr>
        </p:nvGraphicFramePr>
        <p:xfrm>
          <a:off x="114299" y="1568979"/>
          <a:ext cx="1026682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1889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834940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SÉCURITÉ ET AMENAGEMENTS POUR LES PRATIQUANTS DE LA ROUTE BLEUE DES CONTREBANDIERS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propriété des lieux traversé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La sécurité actuelle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manques en matière de sécurité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aménagements en matière de sécurité à prévoir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Aménagement en matière de pratique (hors signalétiques)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4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Utilisation de circuits existants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8978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B6D1680-7564-4D45-8F87-F0212FA49482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50556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A071404-0C42-2D4F-BACF-2C503A653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10118"/>
              </p:ext>
            </p:extLst>
          </p:nvPr>
        </p:nvGraphicFramePr>
        <p:xfrm>
          <a:off x="132159" y="1859585"/>
          <a:ext cx="10427493" cy="2506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5595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941898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LES MOYENS DE MOBILITÉ ET LES ÉQUIPEMENTS ET SERVICES NÉCESSAIRES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Moyens de mobilité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lieux de rechargement publics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lieux de rechargement prestataires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lieux de stationnement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one-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way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 (prise - dépose)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281577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L’utilisation des transports collectifs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6519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9CCA794-6617-984F-991D-83D20451594C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6544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667D296-7588-B74D-BA61-A58C52DD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28239"/>
              </p:ext>
            </p:extLst>
          </p:nvPr>
        </p:nvGraphicFramePr>
        <p:xfrm>
          <a:off x="127000" y="1378479"/>
          <a:ext cx="10361706" cy="2936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2025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859681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LES SITES PÔLES TOURISTIQUES SUR ET AUTOUR DE LA ROUTE BLEUE DES CONTREBANDIERS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8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fr-FR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5198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 algn="l"/>
                      <a:endParaRPr lang="fr-FR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Wingdings" pitchFamily="2" charset="2"/>
                        <a:buChar char="§"/>
                      </a:pPr>
                      <a:endParaRPr lang="fr-FR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4263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BD7D5F5-D240-4F4D-8A3F-0FBD048B117C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4980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944DD8-45FC-8148-8B8E-43C3157C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40954"/>
              </p:ext>
            </p:extLst>
          </p:nvPr>
        </p:nvGraphicFramePr>
        <p:xfrm>
          <a:off x="126998" y="1149879"/>
          <a:ext cx="10415495" cy="344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1584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933911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LES SERVICES NÉCESSAIRES À LA BONNE PRATIQUE DE LA ROUTE BLEUE DES CONTREBANDIERS</a:t>
                      </a:r>
                      <a:endParaRPr lang="fr-FR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services nécessaires à la bonne pratique existants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55957" rtl="0" eaLnBrk="1" latinLnBrk="0" hangingPunct="1"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définir et à référencer une fois le tracé validé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Lieux de pique-nique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Lieux de repos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Présence de </a:t>
                      </a:r>
                      <a:r>
                        <a:rPr lang="fr-FR" sz="10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wc</a:t>
                      </a: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publics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Café sur ou à proximité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Restaurants sur ou à proximité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Office de tourisme sur ou à proximité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Zone ombragée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Fontaine d’eau potable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Hébergements sur ou a proximité</a:t>
                      </a:r>
                    </a:p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Commerces alimentaires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manques en matière de services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A définir une fois le tracé validé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aménagements en matière de services à prévoir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solidFill>
                            <a:schemeClr val="bg1"/>
                          </a:solidFill>
                          <a:latin typeface="+mj-lt"/>
                        </a:rPr>
                        <a:t>A définir une fois le tracé validé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564621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pôles structurants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755957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Office de tourisme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0296D54-A32F-C442-8E88-D1FBE114B241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27385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E9F8FF7-C27E-7E4A-B67C-239489116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19137"/>
              </p:ext>
            </p:extLst>
          </p:nvPr>
        </p:nvGraphicFramePr>
        <p:xfrm>
          <a:off x="127000" y="1787301"/>
          <a:ext cx="10439397" cy="373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9572">
                  <a:extLst>
                    <a:ext uri="{9D8B030D-6E8A-4147-A177-3AD203B41FA5}">
                      <a16:colId xmlns:a16="http://schemas.microsoft.com/office/drawing/2014/main" val="1501288678"/>
                    </a:ext>
                  </a:extLst>
                </a:gridCol>
                <a:gridCol w="6949825">
                  <a:extLst>
                    <a:ext uri="{9D8B030D-6E8A-4147-A177-3AD203B41FA5}">
                      <a16:colId xmlns:a16="http://schemas.microsoft.com/office/drawing/2014/main" val="21531517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u="none" dirty="0">
                          <a:solidFill>
                            <a:schemeClr val="bg1"/>
                          </a:solidFill>
                          <a:latin typeface="+mj-lt"/>
                        </a:rPr>
                        <a:t>LES THÉMATIQUES PATRIMONIALES, CULTURELLES, GASTRONOMIQUES &amp; PAYSAGÈRES </a:t>
                      </a:r>
                      <a:r>
                        <a:rPr lang="fr-FR" sz="1488" u="sng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PRINCIPALES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Recensement des sites touristiques sur le tracé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3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Création du Comité </a:t>
                      </a:r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scientifique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Création du Comité scientifique pour définir les contenus à raconter sur le thème des contrebandiers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8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Groupe de travail regards croisés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Sortie sur le terrain et travail en réunion du groupe de travail « regards croisés » pour définir les thématiques à raconter le long de la Route bleue.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 paysage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 patrimoine vernaculaire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savoirs et savoir-faire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gastronomie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faune et la flore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La biodiversité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Les histoires locales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FR" sz="10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Rédaction des fiches de travail (description, besoin en médiation numérique, identification des moyens de valorisation adaptée…)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Réalisation des contenus en photos, vidéos, dessins, commentaires </a:t>
                      </a:r>
                      <a:r>
                        <a:rPr lang="fr-FR" sz="10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audios</a:t>
                      </a: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, visite virtuelle, réalité augmentée…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5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Les sites lectures paysages  / lieux d’interprétation où seront racontés l’histoire des contrebandiers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 référencer une fois le tracé validé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7416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DD8C938-E951-6F42-8386-9CAAFA048B32}"/>
              </a:ext>
            </a:extLst>
          </p:cNvPr>
          <p:cNvSpPr txBox="1"/>
          <p:nvPr/>
        </p:nvSpPr>
        <p:spPr>
          <a:xfrm>
            <a:off x="0" y="0"/>
            <a:ext cx="10691813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LA ROUTE BLEUE</a:t>
            </a:r>
            <a:r>
              <a:rPr lang="fr-FR" sz="2000" spc="300" baseline="30000" dirty="0">
                <a:solidFill>
                  <a:schemeClr val="bg1"/>
                </a:solidFill>
                <a:latin typeface="Rockwell" panose="02060603020205020403" pitchFamily="18" charset="77"/>
              </a:rPr>
              <a:t>®</a:t>
            </a:r>
            <a:r>
              <a:rPr lang="fr-FR" sz="2000" spc="300" dirty="0">
                <a:solidFill>
                  <a:schemeClr val="bg1"/>
                </a:solidFill>
                <a:latin typeface="Rockwell" panose="02060603020205020403" pitchFamily="18" charset="77"/>
              </a:rPr>
              <a:t> DES CONTREBANDIERS DE BANYULS</a:t>
            </a:r>
          </a:p>
          <a:p>
            <a:pPr algn="r"/>
            <a:r>
              <a:rPr lang="fr-FR" sz="1400" i="1" spc="300" dirty="0">
                <a:solidFill>
                  <a:schemeClr val="bg1"/>
                </a:solidFill>
                <a:latin typeface="Rockwell" panose="02060603020205020403" pitchFamily="18" charset="77"/>
              </a:rPr>
              <a:t>MARINS-PECHEURS ET VIGNERONS</a:t>
            </a:r>
          </a:p>
        </p:txBody>
      </p:sp>
    </p:spTree>
    <p:extLst>
      <p:ext uri="{BB962C8B-B14F-4D97-AF65-F5344CB8AC3E}">
        <p14:creationId xmlns:p14="http://schemas.microsoft.com/office/powerpoint/2010/main" val="1985891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{749141F2-C1F4-A643-8CF1-A4301AF6F026}tf16401369</Template>
  <TotalTime>4023</TotalTime>
  <Words>1217</Words>
  <Application>Microsoft Macintosh PowerPoint</Application>
  <PresentationFormat>Personnalisé</PresentationFormat>
  <Paragraphs>235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Rockwell</vt:lpstr>
      <vt:lpstr>Wingdings</vt:lpstr>
      <vt:lpstr>Atlas</vt:lpstr>
      <vt:lpstr>Présentation PowerPoint</vt:lpstr>
      <vt:lpstr>Présentation PowerPoint</vt:lpstr>
      <vt:lpstr>1 - MISE EN TOURISME A TERRE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Judicael CHASSEUIL</dc:creator>
  <cp:lastModifiedBy/>
  <cp:revision>179</cp:revision>
  <dcterms:created xsi:type="dcterms:W3CDTF">2017-09-20T07:32:08Z</dcterms:created>
  <dcterms:modified xsi:type="dcterms:W3CDTF">2018-05-15T02:45:47Z</dcterms:modified>
</cp:coreProperties>
</file>