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57" r:id="rId4"/>
    <p:sldId id="278" r:id="rId5"/>
    <p:sldId id="273" r:id="rId6"/>
    <p:sldId id="279" r:id="rId7"/>
    <p:sldId id="264" r:id="rId8"/>
    <p:sldId id="265" r:id="rId9"/>
    <p:sldId id="266" r:id="rId10"/>
    <p:sldId id="267" r:id="rId11"/>
    <p:sldId id="258" r:id="rId12"/>
    <p:sldId id="268" r:id="rId13"/>
    <p:sldId id="280" r:id="rId14"/>
    <p:sldId id="269" r:id="rId15"/>
    <p:sldId id="274" r:id="rId16"/>
    <p:sldId id="270" r:id="rId17"/>
    <p:sldId id="271" r:id="rId18"/>
    <p:sldId id="272" r:id="rId19"/>
    <p:sldId id="275" r:id="rId20"/>
    <p:sldId id="276" r:id="rId21"/>
    <p:sldId id="277"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85"/>
    <p:restoredTop sz="94635"/>
  </p:normalViewPr>
  <p:slideViewPr>
    <p:cSldViewPr snapToGrid="0" snapToObjects="1">
      <p:cViewPr varScale="1">
        <p:scale>
          <a:sx n="105" d="100"/>
          <a:sy n="105" d="100"/>
        </p:scale>
        <p:origin x="56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DBB99-4DE9-1044-9CFA-150B29DA638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A5AF337-3022-A74F-8A79-8AE0A28D88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201A290-2C28-C44F-A05F-A82DB5CF371A}"/>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5" name="Espace réservé du pied de page 4">
            <a:extLst>
              <a:ext uri="{FF2B5EF4-FFF2-40B4-BE49-F238E27FC236}">
                <a16:creationId xmlns:a16="http://schemas.microsoft.com/office/drawing/2014/main" id="{1EB1C838-A02F-1A44-A427-0C910EFF02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7FCE84-B45D-E449-91DE-EFBF82133BDB}"/>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76703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4E96C5-2B5F-444D-8253-08974D6061F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841331D-C5E2-6845-B499-C351F7BA866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AA408F-E0FF-D645-A58D-975FC9E7DFD3}"/>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5" name="Espace réservé du pied de page 4">
            <a:extLst>
              <a:ext uri="{FF2B5EF4-FFF2-40B4-BE49-F238E27FC236}">
                <a16:creationId xmlns:a16="http://schemas.microsoft.com/office/drawing/2014/main" id="{8858F3F3-9B8A-EC43-A742-E0B364677C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F7C776-F7A5-4D43-84EA-AC9849F15C07}"/>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50122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88C18C9-5E1E-0C4F-B983-F23B41BF377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709602D-2C12-DB44-97B9-31C969514FB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DA5C39-BF6E-6C41-8AA0-E234FA67D7FE}"/>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5" name="Espace réservé du pied de page 4">
            <a:extLst>
              <a:ext uri="{FF2B5EF4-FFF2-40B4-BE49-F238E27FC236}">
                <a16:creationId xmlns:a16="http://schemas.microsoft.com/office/drawing/2014/main" id="{1DCA88AB-5213-3740-9734-4633AD5F73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1A3022-B161-FF44-8AEA-06F1C3437047}"/>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156908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E7E02-079E-6B43-AD6B-3673E66A199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B83997-DB2B-CC4E-9E6F-B53DC62F384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D95441-51FB-1F49-838C-00CE3E95E5AB}"/>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5" name="Espace réservé du pied de page 4">
            <a:extLst>
              <a:ext uri="{FF2B5EF4-FFF2-40B4-BE49-F238E27FC236}">
                <a16:creationId xmlns:a16="http://schemas.microsoft.com/office/drawing/2014/main" id="{5A317B76-962C-474F-8F92-FA5EC53669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8E3AA9-6692-AD4C-93C7-4B6951BF7F8D}"/>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592737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D8E7C-8C86-EB49-94EA-9D1685F8A06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BCBE965-E250-DA4B-A83A-B9FDCF50A1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6BACA5F-2585-2D46-8ECB-742A0E5C8C81}"/>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5" name="Espace réservé du pied de page 4">
            <a:extLst>
              <a:ext uri="{FF2B5EF4-FFF2-40B4-BE49-F238E27FC236}">
                <a16:creationId xmlns:a16="http://schemas.microsoft.com/office/drawing/2014/main" id="{A7B830C8-88FA-E64A-9957-73B8C80EE9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21F254-B4C8-834F-93BC-C123E23E2233}"/>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337308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C03C9-3041-C048-8573-70A0094893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5145013-F4F8-D745-9807-31246724C87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4FB394A-7364-7E43-B5B0-719F8278775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B2AE84D-1534-FF4F-BFDA-CBDC06981366}"/>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6" name="Espace réservé du pied de page 5">
            <a:extLst>
              <a:ext uri="{FF2B5EF4-FFF2-40B4-BE49-F238E27FC236}">
                <a16:creationId xmlns:a16="http://schemas.microsoft.com/office/drawing/2014/main" id="{F1CB203D-DB38-BC4D-A3DA-2AC474140CC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B3C5A15-F8B8-9C46-935C-FD0B66242D06}"/>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453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E43CF-C91B-D645-94C8-68641CF87AC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822BA70-0391-C84E-992C-2D46ADC68C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7DAD9C3-1CFD-3A46-BB4A-7E74F01A0F7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E8C9DDD-AD64-8A4B-9441-D8F63BC15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A2176A-7A45-5C4F-B93E-B37CA94CA97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C33B886-A777-4341-B80D-C5E86945B530}"/>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8" name="Espace réservé du pied de page 7">
            <a:extLst>
              <a:ext uri="{FF2B5EF4-FFF2-40B4-BE49-F238E27FC236}">
                <a16:creationId xmlns:a16="http://schemas.microsoft.com/office/drawing/2014/main" id="{B2AFE35F-2637-424D-861D-5853BC09370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BB37847-9E67-2A4C-87AE-5D7C93DE246B}"/>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8863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82BDDA-FF34-794D-BFE7-15C360F5FF7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6777ACF-9CCB-1646-AC9D-71D868FA567E}"/>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4" name="Espace réservé du pied de page 3">
            <a:extLst>
              <a:ext uri="{FF2B5EF4-FFF2-40B4-BE49-F238E27FC236}">
                <a16:creationId xmlns:a16="http://schemas.microsoft.com/office/drawing/2014/main" id="{01693D1E-EF86-9948-8422-83EC536D9AA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8CF744F-D921-9D43-8280-074C1177364E}"/>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53868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7626D46-DE40-BB48-B490-88736EE66F00}"/>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3" name="Espace réservé du pied de page 2">
            <a:extLst>
              <a:ext uri="{FF2B5EF4-FFF2-40B4-BE49-F238E27FC236}">
                <a16:creationId xmlns:a16="http://schemas.microsoft.com/office/drawing/2014/main" id="{5F65282C-5A00-9647-8A06-428D7E737F6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24CF88-966D-D741-B78F-9204B71B20DE}"/>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065465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DC30D7-E065-E749-BB18-495D2254443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EB3FF16-3974-E64E-B8CB-A76B1F25D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E68455A-E7E3-654E-81E6-737787A14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0FE36F-11A9-1A40-ABCF-92CF2FBF5F17}"/>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6" name="Espace réservé du pied de page 5">
            <a:extLst>
              <a:ext uri="{FF2B5EF4-FFF2-40B4-BE49-F238E27FC236}">
                <a16:creationId xmlns:a16="http://schemas.microsoft.com/office/drawing/2014/main" id="{A12C8ECF-D781-C746-BF8E-FD09E3F2D21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C701791-EFAD-1248-8666-1652FD0C1F29}"/>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31994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87852-166B-0046-A0A2-00454440F5E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84D269D-29D6-624D-AD28-23DF46F30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EDB0233-775F-D54A-BD3A-337B27C71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A0B0E3-0C5F-714B-85B4-A906E89C7CB4}"/>
              </a:ext>
            </a:extLst>
          </p:cNvPr>
          <p:cNvSpPr>
            <a:spLocks noGrp="1"/>
          </p:cNvSpPr>
          <p:nvPr>
            <p:ph type="dt" sz="half" idx="10"/>
          </p:nvPr>
        </p:nvSpPr>
        <p:spPr/>
        <p:txBody>
          <a:bodyPr/>
          <a:lstStyle/>
          <a:p>
            <a:fld id="{C9F4B865-497F-A840-AB6E-71B7B616BB37}" type="datetimeFigureOut">
              <a:rPr lang="fr-FR" smtClean="0"/>
              <a:pPr/>
              <a:t>25/09/2019</a:t>
            </a:fld>
            <a:endParaRPr lang="fr-FR"/>
          </a:p>
        </p:txBody>
      </p:sp>
      <p:sp>
        <p:nvSpPr>
          <p:cNvPr id="6" name="Espace réservé du pied de page 5">
            <a:extLst>
              <a:ext uri="{FF2B5EF4-FFF2-40B4-BE49-F238E27FC236}">
                <a16:creationId xmlns:a16="http://schemas.microsoft.com/office/drawing/2014/main" id="{BA478835-7EA7-5D44-9A17-33AB6857885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A173E29-5112-5042-A6B3-8F5547BFEBD9}"/>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3565797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73DDC52-2A96-6649-8503-8FB0F3763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FC3FB06-C2E6-5C4B-B216-A5F87604CF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564A57-BE8A-EF43-B0D9-E9EF149D17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4B865-497F-A840-AB6E-71B7B616BB37}" type="datetimeFigureOut">
              <a:rPr lang="fr-FR" smtClean="0"/>
              <a:pPr/>
              <a:t>25/09/2019</a:t>
            </a:fld>
            <a:endParaRPr lang="fr-FR"/>
          </a:p>
        </p:txBody>
      </p:sp>
      <p:sp>
        <p:nvSpPr>
          <p:cNvPr id="5" name="Espace réservé du pied de page 4">
            <a:extLst>
              <a:ext uri="{FF2B5EF4-FFF2-40B4-BE49-F238E27FC236}">
                <a16:creationId xmlns:a16="http://schemas.microsoft.com/office/drawing/2014/main" id="{91F7FDD7-EA65-2341-A7CF-C6058F83E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4A1F90C-2557-8B4A-8F76-A1C964D17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51FC9-D084-CD44-81D9-716A8E72A490}" type="slidenum">
              <a:rPr lang="fr-FR" smtClean="0"/>
              <a:pPr/>
              <a:t>‹N°›</a:t>
            </a:fld>
            <a:endParaRPr lang="fr-FR"/>
          </a:p>
        </p:txBody>
      </p:sp>
    </p:spTree>
    <p:extLst>
      <p:ext uri="{BB962C8B-B14F-4D97-AF65-F5344CB8AC3E}">
        <p14:creationId xmlns:p14="http://schemas.microsoft.com/office/powerpoint/2010/main" val="2995468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7B0733-1A12-B844-ABAD-D099B36BB26E}"/>
              </a:ext>
            </a:extLst>
          </p:cNvPr>
          <p:cNvPicPr>
            <a:picLocks noChangeAspect="1"/>
          </p:cNvPicPr>
          <p:nvPr/>
        </p:nvPicPr>
        <p:blipFill rotWithShape="1">
          <a:blip r:embed="rId2"/>
          <a:srcRect t="8867" b="12269"/>
          <a:stretch/>
        </p:blipFill>
        <p:spPr>
          <a:xfrm>
            <a:off x="0" y="3429000"/>
            <a:ext cx="12192000" cy="3429000"/>
          </a:xfrm>
          <a:prstGeom prst="rect">
            <a:avLst/>
          </a:prstGeom>
        </p:spPr>
      </p:pic>
      <p:pic>
        <p:nvPicPr>
          <p:cNvPr id="9" name="Image 8" descr="Une image contenant eau, extérieur, ciel, plage&#10;&#10;Description générée automatiquement">
            <a:extLst>
              <a:ext uri="{FF2B5EF4-FFF2-40B4-BE49-F238E27FC236}">
                <a16:creationId xmlns:a16="http://schemas.microsoft.com/office/drawing/2014/main" id="{13FF00DF-CCFE-2E45-A78F-D75A9B14280D}"/>
              </a:ext>
            </a:extLst>
          </p:cNvPr>
          <p:cNvPicPr>
            <a:picLocks noChangeAspect="1"/>
          </p:cNvPicPr>
          <p:nvPr/>
        </p:nvPicPr>
        <p:blipFill rotWithShape="1">
          <a:blip r:embed="rId3"/>
          <a:srcRect t="6371" b="13992"/>
          <a:stretch/>
        </p:blipFill>
        <p:spPr>
          <a:xfrm>
            <a:off x="0" y="0"/>
            <a:ext cx="12192000" cy="3429000"/>
          </a:xfrm>
          <a:prstGeom prst="rect">
            <a:avLst/>
          </a:prstGeom>
        </p:spPr>
      </p:pic>
      <p:sp>
        <p:nvSpPr>
          <p:cNvPr id="10" name="Rectangle 9">
            <a:extLst>
              <a:ext uri="{FF2B5EF4-FFF2-40B4-BE49-F238E27FC236}">
                <a16:creationId xmlns:a16="http://schemas.microsoft.com/office/drawing/2014/main" id="{E350BD30-5349-0742-8A40-499D9AC8E6BE}"/>
              </a:ext>
            </a:extLst>
          </p:cNvPr>
          <p:cNvSpPr/>
          <p:nvPr/>
        </p:nvSpPr>
        <p:spPr>
          <a:xfrm>
            <a:off x="2072640" y="98673"/>
            <a:ext cx="10119361" cy="1015663"/>
          </a:xfrm>
          <a:prstGeom prst="rect">
            <a:avLst/>
          </a:prstGeom>
          <a:solidFill>
            <a:schemeClr val="bg1">
              <a:alpha val="69000"/>
            </a:schemeClr>
          </a:solidFill>
        </p:spPr>
        <p:txBody>
          <a:bodyPr wrap="square">
            <a:spAutoFit/>
          </a:bodyPr>
          <a:lstStyle/>
          <a:p>
            <a:pPr algn="r">
              <a:spcAft>
                <a:spcPts val="0"/>
              </a:spcAft>
              <a:tabLst>
                <a:tab pos="270510" algn="l"/>
              </a:tabLst>
            </a:pPr>
            <a:r>
              <a:rPr lang="fr-FR" sz="2400" b="1" dirty="0">
                <a:solidFill>
                  <a:schemeClr val="accent5">
                    <a:lumMod val="50000"/>
                  </a:schemeClr>
                </a:solidFill>
                <a:ea typeface="Calibri" panose="020F0502020204030204" pitchFamily="34" charset="0"/>
              </a:rPr>
              <a:t>Pôle territorial 2 - Mettre en tourisme la destination bleue inclusive</a:t>
            </a:r>
            <a:endParaRPr lang="fr-FR" sz="2400" dirty="0">
              <a:solidFill>
                <a:schemeClr val="accent5">
                  <a:lumMod val="50000"/>
                </a:schemeClr>
              </a:solidFill>
              <a:effectLst/>
              <a:ea typeface="Times New Roman" panose="02020603050405020304" pitchFamily="18" charset="0"/>
            </a:endParaRPr>
          </a:p>
          <a:p>
            <a:pPr algn="r">
              <a:spcAft>
                <a:spcPts val="0"/>
              </a:spcAft>
            </a:pPr>
            <a:r>
              <a:rPr lang="fr-FR" sz="1200" i="1" dirty="0">
                <a:solidFill>
                  <a:schemeClr val="accent5">
                    <a:lumMod val="50000"/>
                  </a:schemeClr>
                </a:solidFill>
                <a:ea typeface="Calibri" panose="020F0502020204030204" pitchFamily="34" charset="0"/>
              </a:rPr>
              <a:t>Mise en tourisme inclusive des «  Destinations Bleues d’Excellence® » autour des modèles et marques « Grand Stade Bleu Nautique et Aquatique® » et des                     « Routes Bleues® du Patrimoine Maritime » pour démocratiser l’accès aux activités et nouvelles expériences nautiques, aquatiques et subaquatiques</a:t>
            </a:r>
          </a:p>
          <a:p>
            <a:pPr algn="r">
              <a:spcAft>
                <a:spcPts val="0"/>
              </a:spcAft>
            </a:pPr>
            <a:r>
              <a:rPr lang="fr-FR" sz="1200" b="1" i="1" dirty="0">
                <a:solidFill>
                  <a:srgbClr val="C00000"/>
                </a:solidFill>
              </a:rPr>
              <a:t>GRAND STADE BLEU NAUTIQUE ET AQUATIQUE® - ANALYSE DES </a:t>
            </a:r>
            <a:r>
              <a:rPr lang="fr-FR" sz="1200" b="1" i="1" dirty="0">
                <a:solidFill>
                  <a:srgbClr val="C00000"/>
                </a:solidFill>
                <a:effectLst/>
                <a:ea typeface="Times New Roman" panose="02020603050405020304" pitchFamily="18" charset="0"/>
              </a:rPr>
              <a:t>FICHES PRESTATAIRES NAUTIQUES ET AQUATIQUES</a:t>
            </a:r>
          </a:p>
        </p:txBody>
      </p:sp>
      <p:pic>
        <p:nvPicPr>
          <p:cNvPr id="6" name="Image 5">
            <a:extLst>
              <a:ext uri="{FF2B5EF4-FFF2-40B4-BE49-F238E27FC236}">
                <a16:creationId xmlns:a16="http://schemas.microsoft.com/office/drawing/2014/main" id="{41BE2C1A-73CB-1C40-B533-FBB51BC29F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69879" y="1114337"/>
            <a:ext cx="1450395" cy="1482560"/>
          </a:xfrm>
          <a:prstGeom prst="rect">
            <a:avLst/>
          </a:prstGeom>
        </p:spPr>
      </p:pic>
      <p:pic>
        <p:nvPicPr>
          <p:cNvPr id="7" name="Image 6">
            <a:extLst>
              <a:ext uri="{FF2B5EF4-FFF2-40B4-BE49-F238E27FC236}">
                <a16:creationId xmlns:a16="http://schemas.microsoft.com/office/drawing/2014/main" id="{362969F7-EDB4-F147-B7F8-EC6F56B68E56}"/>
              </a:ext>
            </a:extLst>
          </p:cNvPr>
          <p:cNvPicPr>
            <a:picLocks noChangeAspect="1"/>
          </p:cNvPicPr>
          <p:nvPr/>
        </p:nvPicPr>
        <p:blipFill>
          <a:blip r:embed="rId5"/>
          <a:stretch>
            <a:fillRect/>
          </a:stretch>
        </p:blipFill>
        <p:spPr>
          <a:xfrm>
            <a:off x="5949664" y="1213009"/>
            <a:ext cx="4520215" cy="1268576"/>
          </a:xfrm>
          <a:prstGeom prst="rect">
            <a:avLst/>
          </a:prstGeom>
        </p:spPr>
      </p:pic>
    </p:spTree>
    <p:extLst>
      <p:ext uri="{BB962C8B-B14F-4D97-AF65-F5344CB8AC3E}">
        <p14:creationId xmlns:p14="http://schemas.microsoft.com/office/powerpoint/2010/main" val="3392869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3583961" y="5141865"/>
            <a:ext cx="4676775" cy="461665"/>
          </a:xfrm>
          <a:prstGeom prst="rect">
            <a:avLst/>
          </a:prstGeom>
        </p:spPr>
        <p:txBody>
          <a:bodyPr wrap="square">
            <a:spAutoFit/>
          </a:bodyPr>
          <a:lstStyle/>
          <a:p>
            <a:pPr algn="ctr" fontAlgn="base"/>
            <a:r>
              <a:rPr lang="fr-FR" sz="1200" i="0" dirty="0">
                <a:solidFill>
                  <a:schemeClr val="accent5">
                    <a:lumMod val="50000"/>
                  </a:schemeClr>
                </a:solidFill>
                <a:effectLst/>
              </a:rPr>
              <a:t>Bons plans / Réduction</a:t>
            </a:r>
          </a:p>
          <a:p>
            <a:pPr algn="ctr" fontAlgn="base"/>
            <a:r>
              <a:rPr lang="fr-FR" sz="1200" dirty="0">
                <a:solidFill>
                  <a:schemeClr val="accent5">
                    <a:lumMod val="50000"/>
                  </a:schemeClr>
                </a:solidFill>
              </a:rPr>
              <a:t>(sous la description)</a:t>
            </a:r>
            <a:endParaRPr lang="fr-FR" sz="1200" i="0" dirty="0">
              <a:solidFill>
                <a:schemeClr val="accent5">
                  <a:lumMod val="50000"/>
                </a:schemeClr>
              </a:solidFill>
              <a:effectLst/>
            </a:endParaRPr>
          </a:p>
        </p:txBody>
      </p:sp>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INFORMATIONS OPTIONNELLES</a:t>
            </a:r>
          </a:p>
        </p:txBody>
      </p:sp>
      <p:pic>
        <p:nvPicPr>
          <p:cNvPr id="2" name="Image 1"/>
          <p:cNvPicPr>
            <a:picLocks noChangeAspect="1"/>
          </p:cNvPicPr>
          <p:nvPr/>
        </p:nvPicPr>
        <p:blipFill>
          <a:blip r:embed="rId2"/>
          <a:stretch>
            <a:fillRect/>
          </a:stretch>
        </p:blipFill>
        <p:spPr>
          <a:xfrm>
            <a:off x="3612977" y="1887781"/>
            <a:ext cx="4647759" cy="2475767"/>
          </a:xfrm>
          <a:prstGeom prst="rect">
            <a:avLst/>
          </a:prstGeom>
        </p:spPr>
      </p:pic>
      <p:sp>
        <p:nvSpPr>
          <p:cNvPr id="5" name="Rectangle 4"/>
          <p:cNvSpPr/>
          <p:nvPr/>
        </p:nvSpPr>
        <p:spPr>
          <a:xfrm>
            <a:off x="3470944" y="1266092"/>
            <a:ext cx="4902811" cy="37191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776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961292" y="1034998"/>
            <a:ext cx="10269416" cy="1938992"/>
          </a:xfrm>
          <a:prstGeom prst="rect">
            <a:avLst/>
          </a:prstGeom>
        </p:spPr>
        <p:txBody>
          <a:bodyPr wrap="square">
            <a:spAutoFit/>
          </a:bodyPr>
          <a:lstStyle/>
          <a:p>
            <a:pPr marL="228600" indent="-228600" algn="just" fontAlgn="base">
              <a:buFont typeface="+mj-lt"/>
              <a:buAutoNum type="arabicPeriod"/>
            </a:pPr>
            <a:r>
              <a:rPr lang="fr-FR" sz="1200" b="0" i="0" dirty="0">
                <a:solidFill>
                  <a:schemeClr val="accent5">
                    <a:lumMod val="50000"/>
                  </a:schemeClr>
                </a:solidFill>
                <a:effectLst/>
              </a:rPr>
              <a:t>Malgré la trentaine de prestataires consultés, le nombre de galerie photos reste très faible. La photo d’appel étant </a:t>
            </a:r>
            <a:r>
              <a:rPr lang="fr-FR" sz="1200" dirty="0">
                <a:solidFill>
                  <a:schemeClr val="accent5">
                    <a:lumMod val="50000"/>
                  </a:schemeClr>
                </a:solidFill>
              </a:rPr>
              <a:t>assez petite, de nombreuses fiches se retrouvent donc sans visuel.</a:t>
            </a:r>
          </a:p>
          <a:p>
            <a:pPr marL="228600" indent="-228600" algn="just" fontAlgn="base">
              <a:buFont typeface="+mj-lt"/>
              <a:buAutoNum type="arabicPeriod"/>
            </a:pPr>
            <a:endParaRPr lang="fr-FR" sz="1200" dirty="0">
              <a:solidFill>
                <a:schemeClr val="accent5">
                  <a:lumMod val="50000"/>
                </a:schemeClr>
              </a:solidFill>
            </a:endParaRPr>
          </a:p>
          <a:p>
            <a:pPr marL="228600" indent="-228600" algn="just" fontAlgn="base">
              <a:buFont typeface="+mj-lt"/>
              <a:buAutoNum type="arabicPeriod"/>
            </a:pPr>
            <a:r>
              <a:rPr lang="fr-FR" sz="1200" b="0" i="0" dirty="0">
                <a:solidFill>
                  <a:schemeClr val="accent5">
                    <a:lumMod val="50000"/>
                  </a:schemeClr>
                </a:solidFill>
                <a:effectLst/>
              </a:rPr>
              <a:t>L’offre du prestataire par la partie description est quelque fois compliquée à bien comprendre. En effet, les vidéos, tarifs, et autres informations complémentaires sont associées à la description sans être facilement identifiables. Il aurait été intéressant de séparer </a:t>
            </a:r>
            <a:r>
              <a:rPr lang="fr-FR" sz="1200" dirty="0">
                <a:solidFill>
                  <a:schemeClr val="accent5">
                    <a:lumMod val="50000"/>
                  </a:schemeClr>
                </a:solidFill>
              </a:rPr>
              <a:t>ces informations dans des blocs différents.</a:t>
            </a:r>
          </a:p>
          <a:p>
            <a:pPr marL="228600" indent="-228600" algn="just" fontAlgn="base">
              <a:buFont typeface="+mj-lt"/>
              <a:buAutoNum type="arabicPeriod"/>
            </a:pPr>
            <a:endParaRPr lang="fr-FR" sz="1200" dirty="0">
              <a:solidFill>
                <a:schemeClr val="accent5">
                  <a:lumMod val="50000"/>
                </a:schemeClr>
              </a:solidFill>
            </a:endParaRPr>
          </a:p>
          <a:p>
            <a:pPr marL="228600" indent="-228600" algn="just" fontAlgn="base">
              <a:buFont typeface="+mj-lt"/>
              <a:buAutoNum type="arabicPeriod"/>
            </a:pPr>
            <a:r>
              <a:rPr lang="fr-FR" sz="1200" dirty="0">
                <a:solidFill>
                  <a:schemeClr val="accent5">
                    <a:lumMod val="50000"/>
                  </a:schemeClr>
                </a:solidFill>
              </a:rPr>
              <a:t>Certaines informations ne sont pas disponibles sur les fiches. Horaires et dates d’ouverture, méthodes de paiements, réseaux sociaux du prestataire, etc.</a:t>
            </a:r>
          </a:p>
          <a:p>
            <a:pPr marL="228600" indent="-228600" algn="just" fontAlgn="base">
              <a:buFont typeface="+mj-lt"/>
              <a:buAutoNum type="arabicPeriod"/>
            </a:pPr>
            <a:endParaRPr lang="fr-FR" sz="1200" dirty="0">
              <a:solidFill>
                <a:schemeClr val="accent5">
                  <a:lumMod val="50000"/>
                </a:schemeClr>
              </a:solidFill>
            </a:endParaRPr>
          </a:p>
          <a:p>
            <a:pPr marL="228600" indent="-228600" algn="just" fontAlgn="base">
              <a:buFont typeface="+mj-lt"/>
              <a:buAutoNum type="arabicPeriod"/>
            </a:pPr>
            <a:r>
              <a:rPr lang="fr-FR" sz="1200" b="0" i="0" dirty="0">
                <a:solidFill>
                  <a:schemeClr val="accent5">
                    <a:lumMod val="50000"/>
                  </a:schemeClr>
                </a:solidFill>
                <a:effectLst/>
              </a:rPr>
              <a:t>Au niveau technique, la structure de la page est correctement réalisée, le nom du prestataire est bien en H1, la phrase d’accroche en H2.</a:t>
            </a: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AVIS</a:t>
            </a:r>
          </a:p>
        </p:txBody>
      </p:sp>
    </p:spTree>
    <p:extLst>
      <p:ext uri="{BB962C8B-B14F-4D97-AF65-F5344CB8AC3E}">
        <p14:creationId xmlns:p14="http://schemas.microsoft.com/office/powerpoint/2010/main" val="3386398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AC8EE77-7587-804A-8B68-2DA9B5948EDE}"/>
              </a:ext>
            </a:extLst>
          </p:cNvPr>
          <p:cNvSpPr txBox="1"/>
          <p:nvPr/>
        </p:nvSpPr>
        <p:spPr>
          <a:xfrm>
            <a:off x="0" y="3228945"/>
            <a:ext cx="12192000" cy="400110"/>
          </a:xfrm>
          <a:prstGeom prst="rect">
            <a:avLst/>
          </a:prstGeom>
          <a:solidFill>
            <a:srgbClr val="0070C0"/>
          </a:solidFill>
        </p:spPr>
        <p:txBody>
          <a:bodyPr wrap="square" rtlCol="0">
            <a:spAutoFit/>
          </a:bodyPr>
          <a:lstStyle/>
          <a:p>
            <a:pPr algn="ctr"/>
            <a:r>
              <a:rPr lang="fr-FR" sz="2000" dirty="0">
                <a:solidFill>
                  <a:schemeClr val="bg1"/>
                </a:solidFill>
              </a:rPr>
              <a:t>CE QUE PEUX APPORTER L’APPLICATION NUMÉRIQUE / BASE DE DONNÉES ODYSSEA®</a:t>
            </a:r>
          </a:p>
        </p:txBody>
      </p:sp>
    </p:spTree>
    <p:extLst>
      <p:ext uri="{BB962C8B-B14F-4D97-AF65-F5344CB8AC3E}">
        <p14:creationId xmlns:p14="http://schemas.microsoft.com/office/powerpoint/2010/main" val="80664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386860" y="709586"/>
            <a:ext cx="11384623" cy="830997"/>
          </a:xfrm>
          <a:prstGeom prst="rect">
            <a:avLst/>
          </a:prstGeom>
        </p:spPr>
        <p:txBody>
          <a:bodyPr wrap="square">
            <a:spAutoFit/>
          </a:bodyPr>
          <a:lstStyle/>
          <a:p>
            <a:pPr fontAlgn="base"/>
            <a:r>
              <a:rPr lang="fr-FR" sz="1200" b="0" i="0" dirty="0">
                <a:solidFill>
                  <a:schemeClr val="accent5">
                    <a:lumMod val="50000"/>
                  </a:schemeClr>
                </a:solidFill>
                <a:effectLst/>
              </a:rPr>
              <a:t>Les informations étant segmentées dans la base de données Odyssea, il est facile de différencier description, informations complémentaires, horaires et dates d’ouverture, tarifs et autres informations.</a:t>
            </a:r>
          </a:p>
          <a:p>
            <a:pPr fontAlgn="base"/>
            <a:endParaRPr lang="fr-FR" sz="1200" b="0" i="0" dirty="0">
              <a:solidFill>
                <a:schemeClr val="accent5">
                  <a:lumMod val="50000"/>
                </a:schemeClr>
              </a:solidFill>
              <a:effectLst/>
            </a:endParaRPr>
          </a:p>
          <a:p>
            <a:pPr fontAlgn="base"/>
            <a:r>
              <a:rPr lang="fr-FR" sz="1200" dirty="0">
                <a:solidFill>
                  <a:schemeClr val="accent5">
                    <a:lumMod val="50000"/>
                  </a:schemeClr>
                </a:solidFill>
              </a:rPr>
              <a:t>Chaque type d’information est séparé dans un bloc bien identifié, et possède son propre bouton de soumission.</a:t>
            </a:r>
            <a:endParaRPr lang="fr-FR" sz="1200" b="0" i="0" dirty="0">
              <a:solidFill>
                <a:schemeClr val="accent5">
                  <a:lumMod val="50000"/>
                </a:schemeClr>
              </a:solidFill>
              <a:effectLst/>
            </a:endParaRP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CE QU’ODYSSEA PEUT APPORTER – CLASSEMENT DES INFORMATIONS</a:t>
            </a:r>
          </a:p>
        </p:txBody>
      </p:sp>
      <p:pic>
        <p:nvPicPr>
          <p:cNvPr id="2" name="Image 1"/>
          <p:cNvPicPr>
            <a:picLocks noChangeAspect="1"/>
          </p:cNvPicPr>
          <p:nvPr/>
        </p:nvPicPr>
        <p:blipFill>
          <a:blip r:embed="rId2"/>
          <a:stretch>
            <a:fillRect/>
          </a:stretch>
        </p:blipFill>
        <p:spPr>
          <a:xfrm>
            <a:off x="386861" y="1784838"/>
            <a:ext cx="2541360" cy="4551616"/>
          </a:xfrm>
          <a:prstGeom prst="rect">
            <a:avLst/>
          </a:prstGeom>
        </p:spPr>
      </p:pic>
      <p:pic>
        <p:nvPicPr>
          <p:cNvPr id="3" name="Image 2"/>
          <p:cNvPicPr>
            <a:picLocks noChangeAspect="1"/>
          </p:cNvPicPr>
          <p:nvPr/>
        </p:nvPicPr>
        <p:blipFill>
          <a:blip r:embed="rId3"/>
          <a:stretch>
            <a:fillRect/>
          </a:stretch>
        </p:blipFill>
        <p:spPr>
          <a:xfrm>
            <a:off x="3080238" y="2101361"/>
            <a:ext cx="4248818" cy="4072884"/>
          </a:xfrm>
          <a:prstGeom prst="rect">
            <a:avLst/>
          </a:prstGeom>
        </p:spPr>
      </p:pic>
      <p:pic>
        <p:nvPicPr>
          <p:cNvPr id="5" name="Image 4"/>
          <p:cNvPicPr>
            <a:picLocks noChangeAspect="1"/>
          </p:cNvPicPr>
          <p:nvPr/>
        </p:nvPicPr>
        <p:blipFill>
          <a:blip r:embed="rId4"/>
          <a:stretch>
            <a:fillRect/>
          </a:stretch>
        </p:blipFill>
        <p:spPr>
          <a:xfrm>
            <a:off x="7481073" y="2151163"/>
            <a:ext cx="4290411" cy="4023082"/>
          </a:xfrm>
          <a:prstGeom prst="rect">
            <a:avLst/>
          </a:prstGeom>
        </p:spPr>
      </p:pic>
    </p:spTree>
    <p:extLst>
      <p:ext uri="{BB962C8B-B14F-4D97-AF65-F5344CB8AC3E}">
        <p14:creationId xmlns:p14="http://schemas.microsoft.com/office/powerpoint/2010/main" val="363082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372575" y="719740"/>
            <a:ext cx="11426133" cy="1015663"/>
          </a:xfrm>
          <a:prstGeom prst="rect">
            <a:avLst/>
          </a:prstGeom>
        </p:spPr>
        <p:txBody>
          <a:bodyPr wrap="square">
            <a:spAutoFit/>
          </a:bodyPr>
          <a:lstStyle/>
          <a:p>
            <a:pPr fontAlgn="base"/>
            <a:r>
              <a:rPr lang="fr-FR" sz="1200" b="0" i="0" dirty="0">
                <a:solidFill>
                  <a:schemeClr val="accent5">
                    <a:lumMod val="50000"/>
                  </a:schemeClr>
                </a:solidFill>
                <a:effectLst/>
              </a:rPr>
              <a:t>Le prestataire nautique et aquatique gère sa fiche d’établissement avec toutes ses informations.</a:t>
            </a:r>
          </a:p>
          <a:p>
            <a:pPr fontAlgn="base"/>
            <a:r>
              <a:rPr lang="fr-FR" sz="1200" b="0" i="0" dirty="0">
                <a:solidFill>
                  <a:schemeClr val="accent5">
                    <a:lumMod val="50000"/>
                  </a:schemeClr>
                </a:solidFill>
                <a:effectLst/>
              </a:rPr>
              <a:t> </a:t>
            </a:r>
            <a:endParaRPr lang="fr-FR" sz="1200" dirty="0">
              <a:solidFill>
                <a:schemeClr val="accent5">
                  <a:lumMod val="50000"/>
                </a:schemeClr>
              </a:solidFill>
            </a:endParaRPr>
          </a:p>
          <a:p>
            <a:pPr fontAlgn="base"/>
            <a:r>
              <a:rPr lang="fr-FR" sz="1200" dirty="0">
                <a:solidFill>
                  <a:schemeClr val="accent5">
                    <a:lumMod val="50000"/>
                  </a:schemeClr>
                </a:solidFill>
              </a:rPr>
              <a:t>Les produits d’un prestataire peuvent avoir leurs fiches avec leurs informations.</a:t>
            </a:r>
          </a:p>
          <a:p>
            <a:pPr fontAlgn="base"/>
            <a:endParaRPr lang="fr-FR" sz="1200" dirty="0">
              <a:solidFill>
                <a:schemeClr val="accent5">
                  <a:lumMod val="50000"/>
                </a:schemeClr>
              </a:solidFill>
            </a:endParaRPr>
          </a:p>
          <a:p>
            <a:pPr fontAlgn="base"/>
            <a:r>
              <a:rPr lang="fr-FR" sz="1200" dirty="0">
                <a:solidFill>
                  <a:schemeClr val="accent5">
                    <a:lumMod val="50000"/>
                  </a:schemeClr>
                </a:solidFill>
              </a:rPr>
              <a:t>On retrouve ici la fiche administrative d’un prestataire.</a:t>
            </a: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CE QU’ODYSSEA PEUT APPORTER - FICHES PRODUITS</a:t>
            </a:r>
          </a:p>
        </p:txBody>
      </p:sp>
      <p:pic>
        <p:nvPicPr>
          <p:cNvPr id="2" name="Image 1"/>
          <p:cNvPicPr>
            <a:picLocks noChangeAspect="1"/>
          </p:cNvPicPr>
          <p:nvPr/>
        </p:nvPicPr>
        <p:blipFill>
          <a:blip r:embed="rId2"/>
          <a:stretch>
            <a:fillRect/>
          </a:stretch>
        </p:blipFill>
        <p:spPr>
          <a:xfrm>
            <a:off x="372576" y="1995854"/>
            <a:ext cx="4815478" cy="3620287"/>
          </a:xfrm>
          <a:prstGeom prst="rect">
            <a:avLst/>
          </a:prstGeom>
        </p:spPr>
      </p:pic>
      <p:sp>
        <p:nvSpPr>
          <p:cNvPr id="5" name="Rectangle 4">
            <a:extLst>
              <a:ext uri="{FF2B5EF4-FFF2-40B4-BE49-F238E27FC236}">
                <a16:creationId xmlns:a16="http://schemas.microsoft.com/office/drawing/2014/main" id="{98429A35-6A33-194E-8AA6-5881DEAC2BD3}"/>
              </a:ext>
            </a:extLst>
          </p:cNvPr>
          <p:cNvSpPr/>
          <p:nvPr/>
        </p:nvSpPr>
        <p:spPr>
          <a:xfrm>
            <a:off x="787391" y="5731698"/>
            <a:ext cx="3985847" cy="276999"/>
          </a:xfrm>
          <a:prstGeom prst="rect">
            <a:avLst/>
          </a:prstGeom>
        </p:spPr>
        <p:txBody>
          <a:bodyPr wrap="square">
            <a:spAutoFit/>
          </a:bodyPr>
          <a:lstStyle/>
          <a:p>
            <a:pPr algn="ctr" fontAlgn="base"/>
            <a:r>
              <a:rPr lang="fr-FR" sz="1200" b="0" i="1" dirty="0">
                <a:solidFill>
                  <a:schemeClr val="accent5">
                    <a:lumMod val="50000"/>
                  </a:schemeClr>
                </a:solidFill>
                <a:effectLst/>
              </a:rPr>
              <a:t>Aperçu de la gestion de la fiche de l’école de plongée</a:t>
            </a:r>
          </a:p>
        </p:txBody>
      </p:sp>
      <p:pic>
        <p:nvPicPr>
          <p:cNvPr id="3" name="Image 2"/>
          <p:cNvPicPr>
            <a:picLocks noChangeAspect="1"/>
          </p:cNvPicPr>
          <p:nvPr/>
        </p:nvPicPr>
        <p:blipFill>
          <a:blip r:embed="rId3"/>
          <a:stretch>
            <a:fillRect/>
          </a:stretch>
        </p:blipFill>
        <p:spPr>
          <a:xfrm>
            <a:off x="5600400" y="2240075"/>
            <a:ext cx="6198309" cy="3140818"/>
          </a:xfrm>
          <a:prstGeom prst="rect">
            <a:avLst/>
          </a:prstGeom>
        </p:spPr>
      </p:pic>
      <p:sp>
        <p:nvSpPr>
          <p:cNvPr id="8" name="Rectangle 7">
            <a:extLst>
              <a:ext uri="{FF2B5EF4-FFF2-40B4-BE49-F238E27FC236}">
                <a16:creationId xmlns:a16="http://schemas.microsoft.com/office/drawing/2014/main" id="{98429A35-6A33-194E-8AA6-5881DEAC2BD3}"/>
              </a:ext>
            </a:extLst>
          </p:cNvPr>
          <p:cNvSpPr/>
          <p:nvPr/>
        </p:nvSpPr>
        <p:spPr>
          <a:xfrm>
            <a:off x="6706630" y="5616141"/>
            <a:ext cx="3985847" cy="276999"/>
          </a:xfrm>
          <a:prstGeom prst="rect">
            <a:avLst/>
          </a:prstGeom>
        </p:spPr>
        <p:txBody>
          <a:bodyPr wrap="square">
            <a:spAutoFit/>
          </a:bodyPr>
          <a:lstStyle/>
          <a:p>
            <a:pPr algn="ctr" fontAlgn="base"/>
            <a:r>
              <a:rPr lang="fr-FR" sz="1200" b="0" i="1" dirty="0">
                <a:solidFill>
                  <a:schemeClr val="accent5">
                    <a:lumMod val="50000"/>
                  </a:schemeClr>
                </a:solidFill>
                <a:effectLst/>
              </a:rPr>
              <a:t>Liste des types d’activités proposées par le prestataire</a:t>
            </a:r>
          </a:p>
        </p:txBody>
      </p:sp>
    </p:spTree>
    <p:extLst>
      <p:ext uri="{BB962C8B-B14F-4D97-AF65-F5344CB8AC3E}">
        <p14:creationId xmlns:p14="http://schemas.microsoft.com/office/powerpoint/2010/main" val="351807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382933" y="602903"/>
            <a:ext cx="11426133" cy="1015663"/>
          </a:xfrm>
          <a:prstGeom prst="rect">
            <a:avLst/>
          </a:prstGeom>
        </p:spPr>
        <p:txBody>
          <a:bodyPr wrap="square">
            <a:spAutoFit/>
          </a:bodyPr>
          <a:lstStyle/>
          <a:p>
            <a:pPr fontAlgn="base"/>
            <a:r>
              <a:rPr lang="fr-FR" sz="1200" b="0" i="0" dirty="0">
                <a:solidFill>
                  <a:schemeClr val="accent5">
                    <a:lumMod val="50000"/>
                  </a:schemeClr>
                </a:solidFill>
                <a:effectLst/>
              </a:rPr>
              <a:t>Voici un exemple de visuel grand public des informations sur la base de données.</a:t>
            </a:r>
          </a:p>
          <a:p>
            <a:pPr fontAlgn="base"/>
            <a:r>
              <a:rPr lang="fr-FR" sz="1200" b="0" i="0" dirty="0">
                <a:solidFill>
                  <a:schemeClr val="accent5">
                    <a:lumMod val="50000"/>
                  </a:schemeClr>
                </a:solidFill>
                <a:effectLst/>
              </a:rPr>
              <a:t> </a:t>
            </a:r>
          </a:p>
          <a:p>
            <a:pPr fontAlgn="base"/>
            <a:r>
              <a:rPr lang="fr-FR" sz="1200" dirty="0">
                <a:solidFill>
                  <a:schemeClr val="accent5">
                    <a:lumMod val="50000"/>
                  </a:schemeClr>
                </a:solidFill>
              </a:rPr>
              <a:t>Ici la fiche possède un design standard, ainsi que des informations de base.</a:t>
            </a:r>
          </a:p>
          <a:p>
            <a:pPr fontAlgn="base"/>
            <a:endParaRPr lang="fr-FR" sz="1200" dirty="0">
              <a:solidFill>
                <a:schemeClr val="accent5">
                  <a:lumMod val="50000"/>
                </a:schemeClr>
              </a:solidFill>
            </a:endParaRPr>
          </a:p>
          <a:p>
            <a:pPr fontAlgn="base"/>
            <a:r>
              <a:rPr lang="fr-FR" sz="1200" dirty="0">
                <a:solidFill>
                  <a:schemeClr val="accent5">
                    <a:lumMod val="50000"/>
                  </a:schemeClr>
                </a:solidFill>
              </a:rPr>
              <a:t>Le prestataire peut maintenant ajouter toutes ses activités.</a:t>
            </a: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CE QU’ODYSSEA PEUT APPORTER - FICHES PRODUITS</a:t>
            </a:r>
          </a:p>
        </p:txBody>
      </p:sp>
      <p:sp>
        <p:nvSpPr>
          <p:cNvPr id="5" name="Rectangle 4">
            <a:extLst>
              <a:ext uri="{FF2B5EF4-FFF2-40B4-BE49-F238E27FC236}">
                <a16:creationId xmlns:a16="http://schemas.microsoft.com/office/drawing/2014/main" id="{98429A35-6A33-194E-8AA6-5881DEAC2BD3}"/>
              </a:ext>
            </a:extLst>
          </p:cNvPr>
          <p:cNvSpPr/>
          <p:nvPr/>
        </p:nvSpPr>
        <p:spPr>
          <a:xfrm>
            <a:off x="4328230" y="6476256"/>
            <a:ext cx="3985847" cy="276999"/>
          </a:xfrm>
          <a:prstGeom prst="rect">
            <a:avLst/>
          </a:prstGeom>
        </p:spPr>
        <p:txBody>
          <a:bodyPr wrap="square">
            <a:spAutoFit/>
          </a:bodyPr>
          <a:lstStyle/>
          <a:p>
            <a:pPr algn="ctr" fontAlgn="base"/>
            <a:r>
              <a:rPr lang="fr-FR" sz="1200" b="0" i="1" dirty="0">
                <a:solidFill>
                  <a:schemeClr val="accent5">
                    <a:lumMod val="50000"/>
                  </a:schemeClr>
                </a:solidFill>
                <a:effectLst/>
              </a:rPr>
              <a:t>Aperçu et fiche non complets</a:t>
            </a:r>
          </a:p>
        </p:txBody>
      </p:sp>
      <p:pic>
        <p:nvPicPr>
          <p:cNvPr id="6" name="Image 5"/>
          <p:cNvPicPr>
            <a:picLocks noChangeAspect="1"/>
          </p:cNvPicPr>
          <p:nvPr/>
        </p:nvPicPr>
        <p:blipFill rotWithShape="1">
          <a:blip r:embed="rId2"/>
          <a:srcRect t="84"/>
          <a:stretch/>
        </p:blipFill>
        <p:spPr>
          <a:xfrm>
            <a:off x="2406997" y="1618566"/>
            <a:ext cx="7162433" cy="4834577"/>
          </a:xfrm>
          <a:prstGeom prst="rect">
            <a:avLst/>
          </a:prstGeom>
        </p:spPr>
      </p:pic>
    </p:spTree>
    <p:extLst>
      <p:ext uri="{BB962C8B-B14F-4D97-AF65-F5344CB8AC3E}">
        <p14:creationId xmlns:p14="http://schemas.microsoft.com/office/powerpoint/2010/main" val="3133190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372576" y="582907"/>
            <a:ext cx="11056432" cy="830997"/>
          </a:xfrm>
          <a:prstGeom prst="rect">
            <a:avLst/>
          </a:prstGeom>
        </p:spPr>
        <p:txBody>
          <a:bodyPr wrap="square">
            <a:spAutoFit/>
          </a:bodyPr>
          <a:lstStyle/>
          <a:p>
            <a:pPr fontAlgn="base"/>
            <a:r>
              <a:rPr lang="fr-FR" sz="1200" b="0" i="0" dirty="0">
                <a:solidFill>
                  <a:schemeClr val="accent5">
                    <a:lumMod val="50000"/>
                  </a:schemeClr>
                </a:solidFill>
                <a:effectLst/>
              </a:rPr>
              <a:t>Chaque produit a sa propre fiche, ses propres informations.</a:t>
            </a:r>
          </a:p>
          <a:p>
            <a:pPr fontAlgn="base"/>
            <a:endParaRPr lang="fr-FR" sz="1200" b="0" i="0" dirty="0">
              <a:solidFill>
                <a:schemeClr val="accent5">
                  <a:lumMod val="50000"/>
                </a:schemeClr>
              </a:solidFill>
              <a:effectLst/>
            </a:endParaRPr>
          </a:p>
          <a:p>
            <a:pPr fontAlgn="base"/>
            <a:r>
              <a:rPr lang="fr-FR" sz="1200" dirty="0">
                <a:solidFill>
                  <a:schemeClr val="accent5">
                    <a:lumMod val="50000"/>
                  </a:schemeClr>
                </a:solidFill>
              </a:rPr>
              <a:t>On y retrouve de façon non-exhaustive toutes les informations de localisation de l’activité, le nom de l’activité ainsi qu’un texte de description (et une version courte utilisée sur les mobiles), mais aussi des données spécifiques à l’activité comme l’intensité physique, les plus de l’activité, ce qui est inclus…</a:t>
            </a:r>
            <a:endParaRPr lang="fr-FR" sz="1200" b="0" i="0" dirty="0">
              <a:solidFill>
                <a:schemeClr val="accent5">
                  <a:lumMod val="50000"/>
                </a:schemeClr>
              </a:solidFill>
              <a:effectLst/>
            </a:endParaRPr>
          </a:p>
        </p:txBody>
      </p:sp>
      <p:pic>
        <p:nvPicPr>
          <p:cNvPr id="11" name="Image 10"/>
          <p:cNvPicPr>
            <a:picLocks noChangeAspect="1"/>
          </p:cNvPicPr>
          <p:nvPr/>
        </p:nvPicPr>
        <p:blipFill>
          <a:blip r:embed="rId2"/>
          <a:stretch>
            <a:fillRect/>
          </a:stretch>
        </p:blipFill>
        <p:spPr>
          <a:xfrm>
            <a:off x="694594" y="1589301"/>
            <a:ext cx="4879824" cy="4541368"/>
          </a:xfrm>
          <a:prstGeom prst="rect">
            <a:avLst/>
          </a:prstGeom>
        </p:spPr>
      </p:pic>
      <p:pic>
        <p:nvPicPr>
          <p:cNvPr id="12" name="Image 11"/>
          <p:cNvPicPr>
            <a:picLocks noChangeAspect="1"/>
          </p:cNvPicPr>
          <p:nvPr/>
        </p:nvPicPr>
        <p:blipFill>
          <a:blip r:embed="rId3"/>
          <a:stretch>
            <a:fillRect/>
          </a:stretch>
        </p:blipFill>
        <p:spPr>
          <a:xfrm>
            <a:off x="6462389" y="1590715"/>
            <a:ext cx="4693291" cy="4565650"/>
          </a:xfrm>
          <a:prstGeom prst="rect">
            <a:avLst/>
          </a:prstGeom>
        </p:spPr>
      </p:pic>
      <p:sp>
        <p:nvSpPr>
          <p:cNvPr id="6" name="ZoneTexte 5">
            <a:extLst>
              <a:ext uri="{FF2B5EF4-FFF2-40B4-BE49-F238E27FC236}">
                <a16:creationId xmlns:a16="http://schemas.microsoft.com/office/drawing/2014/main" id="{20891DF5-E797-524A-9EF3-3DD34FFE39DC}"/>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CE QU’ODYSSEA PEUT APPORTER - FICHES PRODUITS</a:t>
            </a:r>
          </a:p>
        </p:txBody>
      </p:sp>
    </p:spTree>
    <p:extLst>
      <p:ext uri="{BB962C8B-B14F-4D97-AF65-F5344CB8AC3E}">
        <p14:creationId xmlns:p14="http://schemas.microsoft.com/office/powerpoint/2010/main" val="2462649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372576" y="582907"/>
            <a:ext cx="10269416" cy="276999"/>
          </a:xfrm>
          <a:prstGeom prst="rect">
            <a:avLst/>
          </a:prstGeom>
        </p:spPr>
        <p:txBody>
          <a:bodyPr wrap="square">
            <a:spAutoFit/>
          </a:bodyPr>
          <a:lstStyle/>
          <a:p>
            <a:pPr fontAlgn="base"/>
            <a:r>
              <a:rPr lang="fr-FR" sz="1200" b="0" i="0" dirty="0">
                <a:solidFill>
                  <a:schemeClr val="accent5">
                    <a:lumMod val="50000"/>
                  </a:schemeClr>
                </a:solidFill>
                <a:effectLst/>
              </a:rPr>
              <a:t>… Le matériel utilisé, à avoir, comment se rendre à l’activité, point de rendez-vous, les horaires de l’activité avec les créneaux proposés…</a:t>
            </a:r>
          </a:p>
        </p:txBody>
      </p:sp>
      <p:pic>
        <p:nvPicPr>
          <p:cNvPr id="5" name="Image 4"/>
          <p:cNvPicPr>
            <a:picLocks noChangeAspect="1"/>
          </p:cNvPicPr>
          <p:nvPr/>
        </p:nvPicPr>
        <p:blipFill>
          <a:blip r:embed="rId2"/>
          <a:stretch>
            <a:fillRect/>
          </a:stretch>
        </p:blipFill>
        <p:spPr>
          <a:xfrm>
            <a:off x="684503" y="1324821"/>
            <a:ext cx="5052933" cy="4916509"/>
          </a:xfrm>
          <a:prstGeom prst="rect">
            <a:avLst/>
          </a:prstGeom>
        </p:spPr>
      </p:pic>
      <p:pic>
        <p:nvPicPr>
          <p:cNvPr id="8" name="Image 7"/>
          <p:cNvPicPr>
            <a:picLocks noChangeAspect="1"/>
          </p:cNvPicPr>
          <p:nvPr/>
        </p:nvPicPr>
        <p:blipFill>
          <a:blip r:embed="rId3"/>
          <a:stretch>
            <a:fillRect/>
          </a:stretch>
        </p:blipFill>
        <p:spPr>
          <a:xfrm>
            <a:off x="6075485" y="1324821"/>
            <a:ext cx="5281246" cy="4921161"/>
          </a:xfrm>
          <a:prstGeom prst="rect">
            <a:avLst/>
          </a:prstGeom>
        </p:spPr>
      </p:pic>
      <p:sp>
        <p:nvSpPr>
          <p:cNvPr id="6" name="ZoneTexte 5">
            <a:extLst>
              <a:ext uri="{FF2B5EF4-FFF2-40B4-BE49-F238E27FC236}">
                <a16:creationId xmlns:a16="http://schemas.microsoft.com/office/drawing/2014/main" id="{588646D8-8C4D-A34D-B53D-4B93140CB10A}"/>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CE QU’ODYSSEA PEUT APPORTER - FICHES PRODUITS</a:t>
            </a:r>
          </a:p>
        </p:txBody>
      </p:sp>
    </p:spTree>
    <p:extLst>
      <p:ext uri="{BB962C8B-B14F-4D97-AF65-F5344CB8AC3E}">
        <p14:creationId xmlns:p14="http://schemas.microsoft.com/office/powerpoint/2010/main" val="4021084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372575" y="582907"/>
            <a:ext cx="10990521" cy="461665"/>
          </a:xfrm>
          <a:prstGeom prst="rect">
            <a:avLst/>
          </a:prstGeom>
        </p:spPr>
        <p:txBody>
          <a:bodyPr wrap="square">
            <a:spAutoFit/>
          </a:bodyPr>
          <a:lstStyle/>
          <a:p>
            <a:pPr fontAlgn="base"/>
            <a:r>
              <a:rPr lang="fr-FR" sz="1200" b="0" i="0" dirty="0">
                <a:solidFill>
                  <a:schemeClr val="accent5">
                    <a:lumMod val="50000"/>
                  </a:schemeClr>
                </a:solidFill>
                <a:effectLst/>
              </a:rPr>
              <a:t>… Si l’activité est labellisée, il sera possible d’ajouter les labels, un site de réservation en ligne direct de l’activité, les tarifs et méthodes de paiement acceptés pour chaque activité, ainsi que toute une galerie multimédia (photos, vidéos, téléchargement PDF, vue panoramique…)</a:t>
            </a:r>
          </a:p>
        </p:txBody>
      </p:sp>
      <p:pic>
        <p:nvPicPr>
          <p:cNvPr id="8" name="Image 7"/>
          <p:cNvPicPr>
            <a:picLocks noChangeAspect="1"/>
          </p:cNvPicPr>
          <p:nvPr/>
        </p:nvPicPr>
        <p:blipFill>
          <a:blip r:embed="rId2"/>
          <a:stretch>
            <a:fillRect/>
          </a:stretch>
        </p:blipFill>
        <p:spPr>
          <a:xfrm>
            <a:off x="577713" y="1306163"/>
            <a:ext cx="5212108" cy="4935790"/>
          </a:xfrm>
          <a:prstGeom prst="rect">
            <a:avLst/>
          </a:prstGeom>
        </p:spPr>
      </p:pic>
      <p:pic>
        <p:nvPicPr>
          <p:cNvPr id="9" name="Image 8"/>
          <p:cNvPicPr>
            <a:picLocks noChangeAspect="1"/>
          </p:cNvPicPr>
          <p:nvPr/>
        </p:nvPicPr>
        <p:blipFill>
          <a:blip r:embed="rId3"/>
          <a:stretch>
            <a:fillRect/>
          </a:stretch>
        </p:blipFill>
        <p:spPr>
          <a:xfrm>
            <a:off x="6135377" y="1306163"/>
            <a:ext cx="5227720" cy="4935790"/>
          </a:xfrm>
          <a:prstGeom prst="rect">
            <a:avLst/>
          </a:prstGeom>
        </p:spPr>
      </p:pic>
      <p:sp>
        <p:nvSpPr>
          <p:cNvPr id="6" name="ZoneTexte 5">
            <a:extLst>
              <a:ext uri="{FF2B5EF4-FFF2-40B4-BE49-F238E27FC236}">
                <a16:creationId xmlns:a16="http://schemas.microsoft.com/office/drawing/2014/main" id="{4549F8C0-8508-2D46-91B5-87A89FDB56DE}"/>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CE QU’ODYSSEA PEUT APPORTER - FICHES PRODUITS</a:t>
            </a:r>
          </a:p>
        </p:txBody>
      </p:sp>
    </p:spTree>
    <p:extLst>
      <p:ext uri="{BB962C8B-B14F-4D97-AF65-F5344CB8AC3E}">
        <p14:creationId xmlns:p14="http://schemas.microsoft.com/office/powerpoint/2010/main" val="897235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372576" y="582907"/>
            <a:ext cx="10269416" cy="276999"/>
          </a:xfrm>
          <a:prstGeom prst="rect">
            <a:avLst/>
          </a:prstGeom>
        </p:spPr>
        <p:txBody>
          <a:bodyPr wrap="square">
            <a:spAutoFit/>
          </a:bodyPr>
          <a:lstStyle/>
          <a:p>
            <a:pPr algn="ctr" fontAlgn="base"/>
            <a:r>
              <a:rPr lang="fr-FR" sz="1200" b="0" i="0" dirty="0">
                <a:solidFill>
                  <a:schemeClr val="accent5">
                    <a:lumMod val="50000"/>
                  </a:schemeClr>
                </a:solidFill>
                <a:effectLst/>
              </a:rPr>
              <a:t>Aperçu d’une fiche produit. Chaque destination est libre de choisir son design</a:t>
            </a: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10033" r="10942" b="62179"/>
          <a:stretch/>
        </p:blipFill>
        <p:spPr>
          <a:xfrm>
            <a:off x="333199" y="1105010"/>
            <a:ext cx="5762801" cy="5329235"/>
          </a:xfrm>
          <a:prstGeom prst="rect">
            <a:avLst/>
          </a:prstGeom>
        </p:spPr>
      </p:pic>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11520" t="37948" r="10694" b="25385"/>
          <a:stretch/>
        </p:blipFill>
        <p:spPr>
          <a:xfrm>
            <a:off x="6096000" y="1105011"/>
            <a:ext cx="5850975" cy="5329235"/>
          </a:xfrm>
          <a:prstGeom prst="rect">
            <a:avLst/>
          </a:prstGeom>
        </p:spPr>
      </p:pic>
      <p:sp>
        <p:nvSpPr>
          <p:cNvPr id="6" name="ZoneTexte 5">
            <a:extLst>
              <a:ext uri="{FF2B5EF4-FFF2-40B4-BE49-F238E27FC236}">
                <a16:creationId xmlns:a16="http://schemas.microsoft.com/office/drawing/2014/main" id="{25D855E2-CC1A-0E42-8420-80606B0D80C2}"/>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CE QU’ODYSSEA PEUT APPORTER - FICHES PRODUITS</a:t>
            </a:r>
          </a:p>
        </p:txBody>
      </p:sp>
    </p:spTree>
    <p:extLst>
      <p:ext uri="{BB962C8B-B14F-4D97-AF65-F5344CB8AC3E}">
        <p14:creationId xmlns:p14="http://schemas.microsoft.com/office/powerpoint/2010/main" val="1205342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ANALYSE DES FICHES* PRESTATAIRES</a:t>
            </a:r>
          </a:p>
        </p:txBody>
      </p:sp>
      <p:sp>
        <p:nvSpPr>
          <p:cNvPr id="4" name="Rectangle 3">
            <a:extLst>
              <a:ext uri="{FF2B5EF4-FFF2-40B4-BE49-F238E27FC236}">
                <a16:creationId xmlns:a16="http://schemas.microsoft.com/office/drawing/2014/main" id="{8E8A6B3A-2203-884C-834B-4353CB357449}"/>
              </a:ext>
            </a:extLst>
          </p:cNvPr>
          <p:cNvSpPr/>
          <p:nvPr/>
        </p:nvSpPr>
        <p:spPr>
          <a:xfrm>
            <a:off x="0" y="3173035"/>
            <a:ext cx="5191795" cy="830997"/>
          </a:xfrm>
          <a:prstGeom prst="rect">
            <a:avLst/>
          </a:prstGeom>
        </p:spPr>
        <p:txBody>
          <a:bodyPr wrap="square">
            <a:spAutoFit/>
          </a:bodyPr>
          <a:lstStyle/>
          <a:p>
            <a:r>
              <a:rPr lang="fr-FR" sz="1200" b="1" dirty="0">
                <a:solidFill>
                  <a:schemeClr val="tx2"/>
                </a:solidFill>
              </a:rPr>
              <a:t>Analyse des fiches prestataires nautiques et aquatiques existantes en 3 points :</a:t>
            </a:r>
          </a:p>
          <a:p>
            <a:pPr marL="285750" indent="-285750">
              <a:buFontTx/>
              <a:buChar char="-"/>
            </a:pPr>
            <a:r>
              <a:rPr lang="fr-FR" sz="1200" dirty="0">
                <a:solidFill>
                  <a:schemeClr val="tx2"/>
                </a:solidFill>
              </a:rPr>
              <a:t>Ce que contiennent les fiches obligatoirement</a:t>
            </a:r>
          </a:p>
          <a:p>
            <a:pPr marL="285750" indent="-285750">
              <a:buFontTx/>
              <a:buChar char="-"/>
            </a:pPr>
            <a:r>
              <a:rPr lang="fr-FR" sz="1200" dirty="0">
                <a:solidFill>
                  <a:schemeClr val="tx2"/>
                </a:solidFill>
              </a:rPr>
              <a:t>Ce qu’elles peuvent contenir</a:t>
            </a:r>
          </a:p>
          <a:p>
            <a:pPr marL="285750" indent="-285750">
              <a:buFontTx/>
              <a:buChar char="-"/>
            </a:pPr>
            <a:r>
              <a:rPr lang="fr-FR" sz="1200" dirty="0">
                <a:solidFill>
                  <a:schemeClr val="tx2"/>
                </a:solidFill>
              </a:rPr>
              <a:t>Ce qu’Odyssea peut apporter</a:t>
            </a:r>
          </a:p>
        </p:txBody>
      </p:sp>
      <p:pic>
        <p:nvPicPr>
          <p:cNvPr id="2" name="Image 1"/>
          <p:cNvPicPr>
            <a:picLocks noChangeAspect="1"/>
          </p:cNvPicPr>
          <p:nvPr/>
        </p:nvPicPr>
        <p:blipFill rotWithShape="1">
          <a:blip r:embed="rId2"/>
          <a:srcRect t="1440"/>
          <a:stretch/>
        </p:blipFill>
        <p:spPr>
          <a:xfrm>
            <a:off x="5650867" y="1169954"/>
            <a:ext cx="6068417" cy="4960271"/>
          </a:xfrm>
          <a:prstGeom prst="rect">
            <a:avLst/>
          </a:prstGeom>
        </p:spPr>
      </p:pic>
      <p:sp>
        <p:nvSpPr>
          <p:cNvPr id="5" name="Rectangle 4">
            <a:extLst>
              <a:ext uri="{FF2B5EF4-FFF2-40B4-BE49-F238E27FC236}">
                <a16:creationId xmlns:a16="http://schemas.microsoft.com/office/drawing/2014/main" id="{8E8A6B3A-2203-884C-834B-4353CB357449}"/>
              </a:ext>
            </a:extLst>
          </p:cNvPr>
          <p:cNvSpPr/>
          <p:nvPr/>
        </p:nvSpPr>
        <p:spPr>
          <a:xfrm>
            <a:off x="3801442" y="547122"/>
            <a:ext cx="5191795" cy="246221"/>
          </a:xfrm>
          <a:prstGeom prst="rect">
            <a:avLst/>
          </a:prstGeom>
        </p:spPr>
        <p:txBody>
          <a:bodyPr wrap="square">
            <a:spAutoFit/>
          </a:bodyPr>
          <a:lstStyle/>
          <a:p>
            <a:r>
              <a:rPr lang="fr-FR" sz="1000" b="1" i="1" dirty="0">
                <a:solidFill>
                  <a:srgbClr val="C00000"/>
                </a:solidFill>
              </a:rPr>
              <a:t>* Uniquement les fiches ; les listings, </a:t>
            </a:r>
            <a:r>
              <a:rPr lang="fr-FR" sz="1000" b="1" i="1" dirty="0" err="1">
                <a:solidFill>
                  <a:srgbClr val="C00000"/>
                </a:solidFill>
              </a:rPr>
              <a:t>maps</a:t>
            </a:r>
            <a:r>
              <a:rPr lang="fr-FR" sz="1000" b="1" i="1" dirty="0">
                <a:solidFill>
                  <a:srgbClr val="C00000"/>
                </a:solidFill>
              </a:rPr>
              <a:t> et filtrages feront l’objet d’une autre analyse </a:t>
            </a:r>
          </a:p>
        </p:txBody>
      </p:sp>
    </p:spTree>
    <p:extLst>
      <p:ext uri="{BB962C8B-B14F-4D97-AF65-F5344CB8AC3E}">
        <p14:creationId xmlns:p14="http://schemas.microsoft.com/office/powerpoint/2010/main" val="3169276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372575" y="582907"/>
            <a:ext cx="11312401" cy="461665"/>
          </a:xfrm>
          <a:prstGeom prst="rect">
            <a:avLst/>
          </a:prstGeom>
        </p:spPr>
        <p:txBody>
          <a:bodyPr wrap="square">
            <a:spAutoFit/>
          </a:bodyPr>
          <a:lstStyle/>
          <a:p>
            <a:pPr algn="ctr" fontAlgn="base"/>
            <a:r>
              <a:rPr lang="fr-FR" sz="1200" dirty="0">
                <a:solidFill>
                  <a:schemeClr val="accent5">
                    <a:lumMod val="50000"/>
                  </a:schemeClr>
                </a:solidFill>
              </a:rPr>
              <a:t>Directement sur le prestataire, ou sur chaque activité, il est possible d’ajouter des offres spéciales, des bons plans et des réductions. Ces offres, séparées de la description, peuvent être mises en avant pour une meilleure visibilité sur la fiche d’information du prestataire ou de l’activité </a:t>
            </a:r>
            <a:endParaRPr lang="fr-FR" sz="1200" b="0" i="0" dirty="0">
              <a:solidFill>
                <a:schemeClr val="accent5">
                  <a:lumMod val="50000"/>
                </a:schemeClr>
              </a:solidFill>
              <a:effectLst/>
            </a:endParaRPr>
          </a:p>
        </p:txBody>
      </p:sp>
      <p:sp>
        <p:nvSpPr>
          <p:cNvPr id="10" name="Rectangle 9">
            <a:extLst>
              <a:ext uri="{FF2B5EF4-FFF2-40B4-BE49-F238E27FC236}">
                <a16:creationId xmlns:a16="http://schemas.microsoft.com/office/drawing/2014/main" id="{98429A35-6A33-194E-8AA6-5881DEAC2BD3}"/>
              </a:ext>
            </a:extLst>
          </p:cNvPr>
          <p:cNvSpPr/>
          <p:nvPr/>
        </p:nvSpPr>
        <p:spPr>
          <a:xfrm>
            <a:off x="645137" y="6442246"/>
            <a:ext cx="11312401" cy="276999"/>
          </a:xfrm>
          <a:prstGeom prst="rect">
            <a:avLst/>
          </a:prstGeom>
        </p:spPr>
        <p:txBody>
          <a:bodyPr wrap="square">
            <a:spAutoFit/>
          </a:bodyPr>
          <a:lstStyle/>
          <a:p>
            <a:pPr algn="ctr" fontAlgn="base"/>
            <a:r>
              <a:rPr lang="fr-FR" sz="1200" i="1" dirty="0">
                <a:solidFill>
                  <a:schemeClr val="accent5">
                    <a:lumMod val="50000"/>
                  </a:schemeClr>
                </a:solidFill>
              </a:rPr>
              <a:t>Vue de la fiche administrative</a:t>
            </a:r>
            <a:endParaRPr lang="fr-FR" sz="1200" b="0" i="1" dirty="0">
              <a:solidFill>
                <a:schemeClr val="accent5">
                  <a:lumMod val="50000"/>
                </a:schemeClr>
              </a:solidFill>
              <a:effectLst/>
            </a:endParaRPr>
          </a:p>
        </p:txBody>
      </p:sp>
      <p:pic>
        <p:nvPicPr>
          <p:cNvPr id="5" name="Image 4"/>
          <p:cNvPicPr>
            <a:picLocks noChangeAspect="1"/>
          </p:cNvPicPr>
          <p:nvPr/>
        </p:nvPicPr>
        <p:blipFill>
          <a:blip r:embed="rId2"/>
          <a:stretch>
            <a:fillRect/>
          </a:stretch>
        </p:blipFill>
        <p:spPr>
          <a:xfrm>
            <a:off x="3428358" y="1092188"/>
            <a:ext cx="5200833" cy="1041257"/>
          </a:xfrm>
          <a:prstGeom prst="rect">
            <a:avLst/>
          </a:prstGeom>
        </p:spPr>
      </p:pic>
      <p:pic>
        <p:nvPicPr>
          <p:cNvPr id="6" name="Image 5"/>
          <p:cNvPicPr>
            <a:picLocks noChangeAspect="1"/>
          </p:cNvPicPr>
          <p:nvPr/>
        </p:nvPicPr>
        <p:blipFill>
          <a:blip r:embed="rId3"/>
          <a:stretch>
            <a:fillRect/>
          </a:stretch>
        </p:blipFill>
        <p:spPr>
          <a:xfrm>
            <a:off x="3797177" y="2181062"/>
            <a:ext cx="4463196" cy="4261184"/>
          </a:xfrm>
          <a:prstGeom prst="rect">
            <a:avLst/>
          </a:prstGeom>
        </p:spPr>
      </p:pic>
      <p:sp>
        <p:nvSpPr>
          <p:cNvPr id="8" name="ZoneTexte 7">
            <a:extLst>
              <a:ext uri="{FF2B5EF4-FFF2-40B4-BE49-F238E27FC236}">
                <a16:creationId xmlns:a16="http://schemas.microsoft.com/office/drawing/2014/main" id="{FAAECED3-3DCC-1B47-BAB2-353A740862D3}"/>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CE QU’ODYSSEA PEUT APPORTER - FICHES PRODUITS</a:t>
            </a:r>
          </a:p>
        </p:txBody>
      </p:sp>
    </p:spTree>
    <p:extLst>
      <p:ext uri="{BB962C8B-B14F-4D97-AF65-F5344CB8AC3E}">
        <p14:creationId xmlns:p14="http://schemas.microsoft.com/office/powerpoint/2010/main" val="3938966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439799" y="1024263"/>
            <a:ext cx="11312401" cy="276999"/>
          </a:xfrm>
          <a:prstGeom prst="rect">
            <a:avLst/>
          </a:prstGeom>
        </p:spPr>
        <p:txBody>
          <a:bodyPr wrap="square">
            <a:spAutoFit/>
          </a:bodyPr>
          <a:lstStyle/>
          <a:p>
            <a:pPr algn="ctr" fontAlgn="base"/>
            <a:r>
              <a:rPr lang="fr-FR" sz="1200" i="1" dirty="0">
                <a:solidFill>
                  <a:schemeClr val="accent5">
                    <a:lumMod val="50000"/>
                  </a:schemeClr>
                </a:solidFill>
              </a:rPr>
              <a:t>Vue de la fiche grand public</a:t>
            </a:r>
            <a:endParaRPr lang="fr-FR" sz="1200" b="0" i="1" dirty="0">
              <a:solidFill>
                <a:schemeClr val="accent5">
                  <a:lumMod val="50000"/>
                </a:schemeClr>
              </a:solidFill>
              <a:effectLst/>
            </a:endParaRP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CE QU’ODYSSEA PEUT APPORTER – OFFRES RÉDUCTIONS</a:t>
            </a:r>
          </a:p>
        </p:txBody>
      </p:sp>
      <p:pic>
        <p:nvPicPr>
          <p:cNvPr id="5" name="Image 4"/>
          <p:cNvPicPr>
            <a:picLocks noChangeAspect="1"/>
          </p:cNvPicPr>
          <p:nvPr/>
        </p:nvPicPr>
        <p:blipFill>
          <a:blip r:embed="rId2"/>
          <a:stretch>
            <a:fillRect/>
          </a:stretch>
        </p:blipFill>
        <p:spPr>
          <a:xfrm>
            <a:off x="1599918" y="1537703"/>
            <a:ext cx="8859710" cy="4019035"/>
          </a:xfrm>
          <a:prstGeom prst="rect">
            <a:avLst/>
          </a:prstGeom>
        </p:spPr>
      </p:pic>
    </p:spTree>
    <p:extLst>
      <p:ext uri="{BB962C8B-B14F-4D97-AF65-F5344CB8AC3E}">
        <p14:creationId xmlns:p14="http://schemas.microsoft.com/office/powerpoint/2010/main" val="256849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C9AB59A1-6154-324D-9EC3-0BE86FF86DE5}"/>
              </a:ext>
            </a:extLst>
          </p:cNvPr>
          <p:cNvSpPr txBox="1"/>
          <p:nvPr/>
        </p:nvSpPr>
        <p:spPr>
          <a:xfrm>
            <a:off x="0" y="3228945"/>
            <a:ext cx="12192000" cy="400110"/>
          </a:xfrm>
          <a:prstGeom prst="rect">
            <a:avLst/>
          </a:prstGeom>
          <a:solidFill>
            <a:srgbClr val="0070C0"/>
          </a:solidFill>
        </p:spPr>
        <p:txBody>
          <a:bodyPr wrap="square" rtlCol="0">
            <a:spAutoFit/>
          </a:bodyPr>
          <a:lstStyle/>
          <a:p>
            <a:pPr algn="ctr"/>
            <a:r>
              <a:rPr lang="fr-FR" sz="2000" dirty="0">
                <a:solidFill>
                  <a:schemeClr val="bg1"/>
                </a:solidFill>
              </a:rPr>
              <a:t>INFORMATIONS OBLIGATOIRES</a:t>
            </a:r>
          </a:p>
        </p:txBody>
      </p:sp>
    </p:spTree>
    <p:extLst>
      <p:ext uri="{BB962C8B-B14F-4D97-AF65-F5344CB8AC3E}">
        <p14:creationId xmlns:p14="http://schemas.microsoft.com/office/powerpoint/2010/main" val="2072181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8044963" y="846752"/>
            <a:ext cx="3755780" cy="5816977"/>
          </a:xfrm>
          <a:prstGeom prst="rect">
            <a:avLst/>
          </a:prstGeom>
        </p:spPr>
        <p:txBody>
          <a:bodyPr wrap="square">
            <a:spAutoFit/>
          </a:bodyPr>
          <a:lstStyle/>
          <a:p>
            <a:pPr algn="just" fontAlgn="base"/>
            <a:r>
              <a:rPr lang="fr-FR" sz="1200" i="0" dirty="0">
                <a:solidFill>
                  <a:schemeClr val="accent5">
                    <a:lumMod val="50000"/>
                  </a:schemeClr>
                </a:solidFill>
                <a:effectLst/>
              </a:rPr>
              <a:t>Sur chaque fiche, on peut retrouver un visuel d’appel. </a:t>
            </a:r>
          </a:p>
          <a:p>
            <a:pPr algn="just" fontAlgn="base"/>
            <a:endParaRPr lang="fr-FR" sz="1200" dirty="0">
              <a:solidFill>
                <a:schemeClr val="accent5">
                  <a:lumMod val="50000"/>
                </a:schemeClr>
              </a:solidFill>
            </a:endParaRPr>
          </a:p>
          <a:p>
            <a:pPr algn="just" fontAlgn="base"/>
            <a:r>
              <a:rPr lang="fr-FR" sz="1200" i="0" dirty="0">
                <a:solidFill>
                  <a:schemeClr val="accent5">
                    <a:lumMod val="50000"/>
                  </a:schemeClr>
                </a:solidFill>
                <a:effectLst/>
              </a:rPr>
              <a:t>Ce visuel fait toute la largeur de la page, et 250px de haut. </a:t>
            </a:r>
          </a:p>
          <a:p>
            <a:pPr algn="just" fontAlgn="base"/>
            <a:endParaRPr lang="fr-FR" sz="1200" dirty="0">
              <a:solidFill>
                <a:schemeClr val="accent5">
                  <a:lumMod val="50000"/>
                </a:schemeClr>
              </a:solidFill>
            </a:endParaRPr>
          </a:p>
          <a:p>
            <a:pPr algn="just" fontAlgn="base"/>
            <a:r>
              <a:rPr lang="fr-FR" sz="1200" i="0" dirty="0">
                <a:solidFill>
                  <a:schemeClr val="accent5">
                    <a:lumMod val="50000"/>
                  </a:schemeClr>
                </a:solidFill>
                <a:effectLst/>
              </a:rPr>
              <a:t>Au format très panoramique, ce visuel n’est pas toujours bien cadré, ce qui limite son impact sur l’internaute.</a:t>
            </a:r>
          </a:p>
          <a:p>
            <a:pPr algn="just" fontAlgn="base"/>
            <a:endParaRPr lang="fr-FR" sz="1200" dirty="0">
              <a:solidFill>
                <a:schemeClr val="accent5">
                  <a:lumMod val="50000"/>
                </a:schemeClr>
              </a:solidFill>
            </a:endParaRPr>
          </a:p>
          <a:p>
            <a:pPr algn="just" fontAlgn="base"/>
            <a:r>
              <a:rPr lang="fr-FR" sz="1200" i="0" dirty="0">
                <a:solidFill>
                  <a:schemeClr val="accent5">
                    <a:lumMod val="50000"/>
                  </a:schemeClr>
                </a:solidFill>
                <a:effectLst/>
              </a:rPr>
              <a:t>On retrouve aussi le nom du prestataire.  </a:t>
            </a:r>
          </a:p>
          <a:p>
            <a:pPr algn="just" fontAlgn="base"/>
            <a:endParaRPr lang="fr-FR" sz="1200" dirty="0">
              <a:solidFill>
                <a:schemeClr val="accent5">
                  <a:lumMod val="50000"/>
                </a:schemeClr>
              </a:solidFill>
            </a:endParaRPr>
          </a:p>
          <a:p>
            <a:pPr algn="just" fontAlgn="base"/>
            <a:r>
              <a:rPr lang="fr-FR" sz="1200" i="0" dirty="0">
                <a:solidFill>
                  <a:schemeClr val="accent5">
                    <a:lumMod val="50000"/>
                  </a:schemeClr>
                </a:solidFill>
                <a:effectLst/>
              </a:rPr>
              <a:t>Au niveau technique, le nom est dans une balise H1, ce qui représente le titre principal de la page pour le référencement.</a:t>
            </a:r>
          </a:p>
          <a:p>
            <a:pPr algn="just" fontAlgn="base"/>
            <a:endParaRPr lang="fr-FR" sz="1200" dirty="0">
              <a:solidFill>
                <a:schemeClr val="accent5">
                  <a:lumMod val="50000"/>
                </a:schemeClr>
              </a:solidFill>
            </a:endParaRPr>
          </a:p>
          <a:p>
            <a:pPr algn="just" fontAlgn="base"/>
            <a:r>
              <a:rPr lang="fr-FR" sz="1200" i="0" dirty="0">
                <a:solidFill>
                  <a:schemeClr val="accent5">
                    <a:lumMod val="50000"/>
                  </a:schemeClr>
                </a:solidFill>
                <a:effectLst/>
              </a:rPr>
              <a:t>On retrouve l’adresse ainsi que les moyens de contact standards, téléphone, fax, portable sont non-cliquables, tandis que l’email et le site web sont des liens fonctionnels.</a:t>
            </a:r>
          </a:p>
          <a:p>
            <a:pPr algn="just" fontAlgn="base"/>
            <a:endParaRPr lang="fr-FR" sz="1200" dirty="0">
              <a:solidFill>
                <a:schemeClr val="accent5">
                  <a:lumMod val="50000"/>
                </a:schemeClr>
              </a:solidFill>
            </a:endParaRPr>
          </a:p>
          <a:p>
            <a:pPr algn="just" fontAlgn="base"/>
            <a:r>
              <a:rPr lang="fr-FR" sz="1200" i="0" dirty="0">
                <a:solidFill>
                  <a:schemeClr val="accent5">
                    <a:lumMod val="50000"/>
                  </a:schemeClr>
                </a:solidFill>
                <a:effectLst/>
              </a:rPr>
              <a:t>Ensuite, on retrouve un slogan, une phrase d’accroche, toujours au-dessus de la description.</a:t>
            </a:r>
          </a:p>
          <a:p>
            <a:pPr algn="just" fontAlgn="base"/>
            <a:endParaRPr lang="fr-FR" sz="1200" dirty="0">
              <a:solidFill>
                <a:schemeClr val="accent5">
                  <a:lumMod val="50000"/>
                </a:schemeClr>
              </a:solidFill>
            </a:endParaRPr>
          </a:p>
          <a:p>
            <a:pPr algn="just" fontAlgn="base"/>
            <a:r>
              <a:rPr lang="fr-FR" sz="1200" i="0" dirty="0">
                <a:solidFill>
                  <a:schemeClr val="accent5">
                    <a:lumMod val="50000"/>
                  </a:schemeClr>
                </a:solidFill>
                <a:effectLst/>
              </a:rPr>
              <a:t>Dans la colonne de droite, on retrouve les boutons de partage sur </a:t>
            </a:r>
            <a:r>
              <a:rPr lang="fr-FR" sz="1200" dirty="0">
                <a:solidFill>
                  <a:schemeClr val="accent5">
                    <a:lumMod val="50000"/>
                  </a:schemeClr>
                </a:solidFill>
              </a:rPr>
              <a:t>F</a:t>
            </a:r>
            <a:r>
              <a:rPr lang="fr-FR" sz="1200" i="0" dirty="0">
                <a:solidFill>
                  <a:schemeClr val="accent5">
                    <a:lumMod val="50000"/>
                  </a:schemeClr>
                </a:solidFill>
                <a:effectLst/>
              </a:rPr>
              <a:t>acebook, Twitter, </a:t>
            </a:r>
            <a:r>
              <a:rPr lang="fr-FR" sz="1200" dirty="0">
                <a:solidFill>
                  <a:schemeClr val="accent5">
                    <a:lumMod val="50000"/>
                  </a:schemeClr>
                </a:solidFill>
              </a:rPr>
              <a:t>G</a:t>
            </a:r>
            <a:r>
              <a:rPr lang="fr-FR" sz="1200" i="0" dirty="0">
                <a:solidFill>
                  <a:schemeClr val="accent5">
                    <a:lumMod val="50000"/>
                  </a:schemeClr>
                </a:solidFill>
                <a:effectLst/>
              </a:rPr>
              <a:t>oogle+ et par email, ainsi qu’un bouton d’ajout/création de carnet de séjour, un bouton de téléchargement de la fiche au format PDF.</a:t>
            </a:r>
          </a:p>
          <a:p>
            <a:pPr algn="just" fontAlgn="base"/>
            <a:endParaRPr lang="fr-FR" sz="1200" dirty="0">
              <a:solidFill>
                <a:schemeClr val="accent5">
                  <a:lumMod val="50000"/>
                </a:schemeClr>
              </a:solidFill>
            </a:endParaRPr>
          </a:p>
          <a:p>
            <a:pPr algn="just" fontAlgn="base"/>
            <a:r>
              <a:rPr lang="fr-FR" sz="1200" i="0" dirty="0">
                <a:solidFill>
                  <a:schemeClr val="accent5">
                    <a:lumMod val="50000"/>
                  </a:schemeClr>
                </a:solidFill>
                <a:effectLst/>
              </a:rPr>
              <a:t>Une cartographie est elle aussi présente sur chaque fiche de prestataires.</a:t>
            </a:r>
          </a:p>
          <a:p>
            <a:pPr algn="just" fontAlgn="base"/>
            <a:endParaRPr lang="fr-FR" sz="1200" dirty="0">
              <a:solidFill>
                <a:schemeClr val="accent5">
                  <a:lumMod val="50000"/>
                </a:schemeClr>
              </a:solidFill>
            </a:endParaRPr>
          </a:p>
          <a:p>
            <a:pPr algn="just" fontAlgn="base"/>
            <a:r>
              <a:rPr lang="fr-FR" sz="1200" i="0" dirty="0">
                <a:solidFill>
                  <a:schemeClr val="accent5">
                    <a:lumMod val="50000"/>
                  </a:schemeClr>
                </a:solidFill>
                <a:effectLst/>
              </a:rPr>
              <a:t>Enfin, la description, est sous forme de texte. </a:t>
            </a:r>
          </a:p>
        </p:txBody>
      </p:sp>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INFORMATIONS OBLIGATOIRES</a:t>
            </a:r>
          </a:p>
        </p:txBody>
      </p:sp>
      <p:pic>
        <p:nvPicPr>
          <p:cNvPr id="3" name="Image 2"/>
          <p:cNvPicPr>
            <a:picLocks noChangeAspect="1"/>
          </p:cNvPicPr>
          <p:nvPr/>
        </p:nvPicPr>
        <p:blipFill>
          <a:blip r:embed="rId2"/>
          <a:stretch>
            <a:fillRect/>
          </a:stretch>
        </p:blipFill>
        <p:spPr>
          <a:xfrm>
            <a:off x="391257" y="1043174"/>
            <a:ext cx="7346340" cy="4846939"/>
          </a:xfrm>
          <a:prstGeom prst="rect">
            <a:avLst/>
          </a:prstGeom>
        </p:spPr>
      </p:pic>
    </p:spTree>
    <p:extLst>
      <p:ext uri="{BB962C8B-B14F-4D97-AF65-F5344CB8AC3E}">
        <p14:creationId xmlns:p14="http://schemas.microsoft.com/office/powerpoint/2010/main" val="2319379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C9AB59A1-6154-324D-9EC3-0BE86FF86DE5}"/>
              </a:ext>
            </a:extLst>
          </p:cNvPr>
          <p:cNvSpPr txBox="1"/>
          <p:nvPr/>
        </p:nvSpPr>
        <p:spPr>
          <a:xfrm>
            <a:off x="0" y="3228945"/>
            <a:ext cx="12192000" cy="400110"/>
          </a:xfrm>
          <a:prstGeom prst="rect">
            <a:avLst/>
          </a:prstGeom>
          <a:solidFill>
            <a:srgbClr val="0070C0"/>
          </a:solidFill>
        </p:spPr>
        <p:txBody>
          <a:bodyPr wrap="square" rtlCol="0">
            <a:spAutoFit/>
          </a:bodyPr>
          <a:lstStyle/>
          <a:p>
            <a:pPr algn="ctr"/>
            <a:r>
              <a:rPr lang="fr-FR" sz="2000" dirty="0">
                <a:solidFill>
                  <a:schemeClr val="bg1"/>
                </a:solidFill>
              </a:rPr>
              <a:t>INFORMATIONS OPTIONNELLES</a:t>
            </a:r>
          </a:p>
        </p:txBody>
      </p:sp>
    </p:spTree>
    <p:extLst>
      <p:ext uri="{BB962C8B-B14F-4D97-AF65-F5344CB8AC3E}">
        <p14:creationId xmlns:p14="http://schemas.microsoft.com/office/powerpoint/2010/main" val="200208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7025054" y="2466179"/>
            <a:ext cx="3874594" cy="2862322"/>
          </a:xfrm>
          <a:prstGeom prst="rect">
            <a:avLst/>
          </a:prstGeom>
        </p:spPr>
        <p:txBody>
          <a:bodyPr wrap="square">
            <a:spAutoFit/>
          </a:bodyPr>
          <a:lstStyle/>
          <a:p>
            <a:pPr fontAlgn="base"/>
            <a:r>
              <a:rPr lang="fr-FR" sz="1200" i="0" dirty="0">
                <a:solidFill>
                  <a:schemeClr val="accent5">
                    <a:lumMod val="50000"/>
                  </a:schemeClr>
                </a:solidFill>
                <a:effectLst/>
              </a:rPr>
              <a:t>Sur chaque fiche, en plus des informations obligatoires, on peut retrouver différentes informations complémentaires, qui ne sont pas forcément présentes sur toutes les fiches prestataires.</a:t>
            </a:r>
          </a:p>
          <a:p>
            <a:pPr fontAlgn="base"/>
            <a:r>
              <a:rPr lang="fr-FR" sz="1200" dirty="0">
                <a:solidFill>
                  <a:schemeClr val="accent5">
                    <a:lumMod val="50000"/>
                  </a:schemeClr>
                </a:solidFill>
              </a:rPr>
              <a:t>Il s’agit de :</a:t>
            </a:r>
          </a:p>
          <a:p>
            <a:pPr marL="171450" indent="-171450" fontAlgn="base">
              <a:buFontTx/>
              <a:buChar char="-"/>
            </a:pPr>
            <a:r>
              <a:rPr lang="fr-FR" sz="1200" i="0" dirty="0">
                <a:solidFill>
                  <a:schemeClr val="accent5">
                    <a:lumMod val="50000"/>
                  </a:schemeClr>
                </a:solidFill>
                <a:effectLst/>
              </a:rPr>
              <a:t>Logos des labels</a:t>
            </a:r>
          </a:p>
          <a:p>
            <a:pPr marL="171450" indent="-171450" fontAlgn="base">
              <a:buFontTx/>
              <a:buChar char="-"/>
            </a:pPr>
            <a:r>
              <a:rPr lang="fr-FR" sz="1200" dirty="0">
                <a:solidFill>
                  <a:schemeClr val="accent5">
                    <a:lumMod val="50000"/>
                  </a:schemeClr>
                </a:solidFill>
              </a:rPr>
              <a:t>Les tarifs (sous la description)</a:t>
            </a:r>
          </a:p>
          <a:p>
            <a:pPr marL="171450" indent="-171450" fontAlgn="base">
              <a:buFontTx/>
              <a:buChar char="-"/>
            </a:pPr>
            <a:r>
              <a:rPr lang="fr-FR" sz="1200" dirty="0">
                <a:solidFill>
                  <a:schemeClr val="accent5">
                    <a:lumMod val="50000"/>
                  </a:schemeClr>
                </a:solidFill>
              </a:rPr>
              <a:t>Une vidéo (sous la description)</a:t>
            </a:r>
          </a:p>
          <a:p>
            <a:pPr marL="171450" indent="-171450" fontAlgn="base">
              <a:buFontTx/>
              <a:buChar char="-"/>
            </a:pPr>
            <a:r>
              <a:rPr lang="fr-FR" sz="1200" i="0" dirty="0">
                <a:solidFill>
                  <a:schemeClr val="accent5">
                    <a:lumMod val="50000"/>
                  </a:schemeClr>
                </a:solidFill>
                <a:effectLst/>
              </a:rPr>
              <a:t>Une galerie photo (dans la colonne de droite )</a:t>
            </a:r>
          </a:p>
          <a:p>
            <a:pPr marL="171450" indent="-171450" fontAlgn="base">
              <a:buFontTx/>
              <a:buChar char="-"/>
            </a:pPr>
            <a:r>
              <a:rPr lang="fr-FR" sz="1200" dirty="0">
                <a:solidFill>
                  <a:schemeClr val="accent5">
                    <a:lumMod val="50000"/>
                  </a:schemeClr>
                </a:solidFill>
              </a:rPr>
              <a:t>Les avis </a:t>
            </a:r>
            <a:r>
              <a:rPr lang="fr-FR" sz="1200" dirty="0" err="1">
                <a:solidFill>
                  <a:schemeClr val="accent5">
                    <a:lumMod val="50000"/>
                  </a:schemeClr>
                </a:solidFill>
              </a:rPr>
              <a:t>TripAdvisor</a:t>
            </a:r>
            <a:r>
              <a:rPr lang="fr-FR" sz="1200" dirty="0">
                <a:solidFill>
                  <a:schemeClr val="accent5">
                    <a:lumMod val="50000"/>
                  </a:schemeClr>
                </a:solidFill>
              </a:rPr>
              <a:t> (dans la colonne de droite)</a:t>
            </a:r>
          </a:p>
          <a:p>
            <a:pPr marL="171450" indent="-171450" fontAlgn="base">
              <a:buFontTx/>
              <a:buChar char="-"/>
            </a:pPr>
            <a:r>
              <a:rPr lang="fr-FR" sz="1200" i="0" dirty="0">
                <a:solidFill>
                  <a:schemeClr val="accent5">
                    <a:lumMod val="50000"/>
                  </a:schemeClr>
                </a:solidFill>
                <a:effectLst/>
              </a:rPr>
              <a:t>Un bouton de réservation en ligne</a:t>
            </a:r>
          </a:p>
          <a:p>
            <a:pPr marL="171450" indent="-171450" fontAlgn="base">
              <a:buFontTx/>
              <a:buChar char="-"/>
            </a:pPr>
            <a:r>
              <a:rPr lang="fr-FR" sz="1200" dirty="0">
                <a:solidFill>
                  <a:schemeClr val="accent5">
                    <a:lumMod val="50000"/>
                  </a:schemeClr>
                </a:solidFill>
              </a:rPr>
              <a:t>Les bons plans (sous la description).</a:t>
            </a:r>
          </a:p>
          <a:p>
            <a:pPr marL="171450" indent="-171450" fontAlgn="base">
              <a:buFontTx/>
              <a:buChar char="-"/>
            </a:pPr>
            <a:endParaRPr lang="fr-FR" sz="1200" i="0" dirty="0">
              <a:solidFill>
                <a:schemeClr val="accent5">
                  <a:lumMod val="50000"/>
                </a:schemeClr>
              </a:solidFill>
              <a:effectLst/>
            </a:endParaRPr>
          </a:p>
          <a:p>
            <a:pPr fontAlgn="base"/>
            <a:endParaRPr lang="fr-FR" sz="1200" i="0" dirty="0">
              <a:solidFill>
                <a:schemeClr val="accent5">
                  <a:lumMod val="50000"/>
                </a:schemeClr>
              </a:solidFill>
              <a:effectLst/>
            </a:endParaRPr>
          </a:p>
          <a:p>
            <a:pPr marL="171450" indent="-171450" fontAlgn="base">
              <a:buFontTx/>
              <a:buChar char="-"/>
            </a:pPr>
            <a:endParaRPr lang="fr-FR" sz="1200" i="0" dirty="0">
              <a:solidFill>
                <a:schemeClr val="accent5">
                  <a:lumMod val="50000"/>
                </a:schemeClr>
              </a:solidFill>
              <a:effectLst/>
            </a:endParaRPr>
          </a:p>
        </p:txBody>
      </p:sp>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INFORMATIONS OPTIONNELLES</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9236" t="7564" r="19024" b="32051"/>
          <a:stretch/>
        </p:blipFill>
        <p:spPr>
          <a:xfrm>
            <a:off x="738554" y="610123"/>
            <a:ext cx="5046784" cy="6126380"/>
          </a:xfrm>
          <a:prstGeom prst="rect">
            <a:avLst/>
          </a:prstGeom>
        </p:spPr>
      </p:pic>
    </p:spTree>
    <p:extLst>
      <p:ext uri="{BB962C8B-B14F-4D97-AF65-F5344CB8AC3E}">
        <p14:creationId xmlns:p14="http://schemas.microsoft.com/office/powerpoint/2010/main" val="3945711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856151" y="5141865"/>
            <a:ext cx="4676775" cy="461665"/>
          </a:xfrm>
          <a:prstGeom prst="rect">
            <a:avLst/>
          </a:prstGeom>
        </p:spPr>
        <p:txBody>
          <a:bodyPr wrap="square">
            <a:spAutoFit/>
          </a:bodyPr>
          <a:lstStyle/>
          <a:p>
            <a:pPr algn="ctr" fontAlgn="base"/>
            <a:r>
              <a:rPr lang="fr-FR" sz="1200" i="0" dirty="0">
                <a:solidFill>
                  <a:schemeClr val="accent5">
                    <a:lumMod val="50000"/>
                  </a:schemeClr>
                </a:solidFill>
                <a:effectLst/>
              </a:rPr>
              <a:t>Logos des labels du prestataire</a:t>
            </a:r>
          </a:p>
          <a:p>
            <a:pPr algn="ctr" fontAlgn="base"/>
            <a:r>
              <a:rPr lang="fr-FR" sz="1200" dirty="0">
                <a:solidFill>
                  <a:schemeClr val="accent5">
                    <a:lumMod val="50000"/>
                  </a:schemeClr>
                </a:solidFill>
              </a:rPr>
              <a:t>(Sous l’adresse du prestataire)</a:t>
            </a:r>
            <a:endParaRPr lang="fr-FR" sz="1200" i="0" dirty="0">
              <a:solidFill>
                <a:schemeClr val="accent5">
                  <a:lumMod val="50000"/>
                </a:schemeClr>
              </a:solidFill>
              <a:effectLst/>
            </a:endParaRPr>
          </a:p>
        </p:txBody>
      </p:sp>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INFORMATIONS OPTIONNELLES</a:t>
            </a:r>
          </a:p>
        </p:txBody>
      </p:sp>
      <p:pic>
        <p:nvPicPr>
          <p:cNvPr id="11" name="Image 10"/>
          <p:cNvPicPr>
            <a:picLocks noChangeAspect="1"/>
          </p:cNvPicPr>
          <p:nvPr/>
        </p:nvPicPr>
        <p:blipFill>
          <a:blip r:embed="rId2"/>
          <a:stretch>
            <a:fillRect/>
          </a:stretch>
        </p:blipFill>
        <p:spPr>
          <a:xfrm>
            <a:off x="856151" y="1336431"/>
            <a:ext cx="4676775" cy="3581400"/>
          </a:xfrm>
          <a:prstGeom prst="rect">
            <a:avLst/>
          </a:prstGeom>
        </p:spPr>
      </p:pic>
      <p:pic>
        <p:nvPicPr>
          <p:cNvPr id="12" name="Image 11"/>
          <p:cNvPicPr>
            <a:picLocks noChangeAspect="1"/>
          </p:cNvPicPr>
          <p:nvPr/>
        </p:nvPicPr>
        <p:blipFill>
          <a:blip r:embed="rId3"/>
          <a:stretch>
            <a:fillRect/>
          </a:stretch>
        </p:blipFill>
        <p:spPr>
          <a:xfrm>
            <a:off x="6553199" y="2057400"/>
            <a:ext cx="4817015" cy="2260722"/>
          </a:xfrm>
          <a:prstGeom prst="rect">
            <a:avLst/>
          </a:prstGeom>
        </p:spPr>
      </p:pic>
      <p:sp>
        <p:nvSpPr>
          <p:cNvPr id="13" name="Rectangle 12">
            <a:extLst>
              <a:ext uri="{FF2B5EF4-FFF2-40B4-BE49-F238E27FC236}">
                <a16:creationId xmlns:a16="http://schemas.microsoft.com/office/drawing/2014/main" id="{98429A35-6A33-194E-8AA6-5881DEAC2BD3}"/>
              </a:ext>
            </a:extLst>
          </p:cNvPr>
          <p:cNvSpPr/>
          <p:nvPr/>
        </p:nvSpPr>
        <p:spPr>
          <a:xfrm>
            <a:off x="6752506" y="5141864"/>
            <a:ext cx="4676775" cy="461665"/>
          </a:xfrm>
          <a:prstGeom prst="rect">
            <a:avLst/>
          </a:prstGeom>
        </p:spPr>
        <p:txBody>
          <a:bodyPr wrap="square">
            <a:spAutoFit/>
          </a:bodyPr>
          <a:lstStyle/>
          <a:p>
            <a:pPr algn="ctr" fontAlgn="base"/>
            <a:r>
              <a:rPr lang="fr-FR" sz="1200" i="0" dirty="0">
                <a:solidFill>
                  <a:schemeClr val="accent5">
                    <a:lumMod val="50000"/>
                  </a:schemeClr>
                </a:solidFill>
                <a:effectLst/>
              </a:rPr>
              <a:t>Tarifs du prestataire </a:t>
            </a:r>
          </a:p>
          <a:p>
            <a:pPr algn="ctr" fontAlgn="base"/>
            <a:r>
              <a:rPr lang="fr-FR" sz="1200" i="0" dirty="0">
                <a:solidFill>
                  <a:schemeClr val="accent5">
                    <a:lumMod val="50000"/>
                  </a:schemeClr>
                </a:solidFill>
                <a:effectLst/>
              </a:rPr>
              <a:t>(sous la description)</a:t>
            </a:r>
          </a:p>
        </p:txBody>
      </p:sp>
      <p:sp>
        <p:nvSpPr>
          <p:cNvPr id="2" name="Rectangle 1"/>
          <p:cNvSpPr/>
          <p:nvPr/>
        </p:nvSpPr>
        <p:spPr>
          <a:xfrm>
            <a:off x="741851" y="1266092"/>
            <a:ext cx="4902811" cy="37191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529386" y="1266092"/>
            <a:ext cx="4902811" cy="37191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532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856151" y="5141865"/>
            <a:ext cx="4676775" cy="461665"/>
          </a:xfrm>
          <a:prstGeom prst="rect">
            <a:avLst/>
          </a:prstGeom>
        </p:spPr>
        <p:txBody>
          <a:bodyPr wrap="square">
            <a:spAutoFit/>
          </a:bodyPr>
          <a:lstStyle/>
          <a:p>
            <a:pPr algn="ctr" fontAlgn="base"/>
            <a:r>
              <a:rPr lang="fr-FR" sz="1200" i="0" dirty="0">
                <a:solidFill>
                  <a:schemeClr val="accent5">
                    <a:lumMod val="50000"/>
                  </a:schemeClr>
                </a:solidFill>
                <a:effectLst/>
              </a:rPr>
              <a:t>Vidéo</a:t>
            </a:r>
          </a:p>
          <a:p>
            <a:pPr algn="ctr" fontAlgn="base"/>
            <a:r>
              <a:rPr lang="fr-FR" sz="1200" dirty="0">
                <a:solidFill>
                  <a:schemeClr val="accent5">
                    <a:lumMod val="50000"/>
                  </a:schemeClr>
                </a:solidFill>
              </a:rPr>
              <a:t>(sous la description)</a:t>
            </a:r>
            <a:endParaRPr lang="fr-FR" sz="1200" i="0" dirty="0">
              <a:solidFill>
                <a:schemeClr val="accent5">
                  <a:lumMod val="50000"/>
                </a:schemeClr>
              </a:solidFill>
              <a:effectLst/>
            </a:endParaRPr>
          </a:p>
        </p:txBody>
      </p:sp>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INFORMATIONS OPTIONNELLES</a:t>
            </a:r>
          </a:p>
        </p:txBody>
      </p:sp>
      <p:sp>
        <p:nvSpPr>
          <p:cNvPr id="13" name="Rectangle 12">
            <a:extLst>
              <a:ext uri="{FF2B5EF4-FFF2-40B4-BE49-F238E27FC236}">
                <a16:creationId xmlns:a16="http://schemas.microsoft.com/office/drawing/2014/main" id="{98429A35-6A33-194E-8AA6-5881DEAC2BD3}"/>
              </a:ext>
            </a:extLst>
          </p:cNvPr>
          <p:cNvSpPr/>
          <p:nvPr/>
        </p:nvSpPr>
        <p:spPr>
          <a:xfrm>
            <a:off x="6752506" y="5141864"/>
            <a:ext cx="4676775" cy="461665"/>
          </a:xfrm>
          <a:prstGeom prst="rect">
            <a:avLst/>
          </a:prstGeom>
        </p:spPr>
        <p:txBody>
          <a:bodyPr wrap="square">
            <a:spAutoFit/>
          </a:bodyPr>
          <a:lstStyle/>
          <a:p>
            <a:pPr algn="ctr" fontAlgn="base"/>
            <a:r>
              <a:rPr lang="fr-FR" sz="1200" i="0" dirty="0">
                <a:solidFill>
                  <a:schemeClr val="accent5">
                    <a:lumMod val="50000"/>
                  </a:schemeClr>
                </a:solidFill>
                <a:effectLst/>
              </a:rPr>
              <a:t>Galerie Photos</a:t>
            </a:r>
          </a:p>
          <a:p>
            <a:pPr algn="ctr" fontAlgn="base"/>
            <a:r>
              <a:rPr lang="fr-FR" sz="1200" dirty="0">
                <a:solidFill>
                  <a:schemeClr val="accent5">
                    <a:lumMod val="50000"/>
                  </a:schemeClr>
                </a:solidFill>
              </a:rPr>
              <a:t>(colonne de droite)</a:t>
            </a:r>
            <a:endParaRPr lang="fr-FR" sz="1200" i="0" dirty="0">
              <a:solidFill>
                <a:schemeClr val="accent5">
                  <a:lumMod val="50000"/>
                </a:schemeClr>
              </a:solidFill>
              <a:effectLst/>
            </a:endParaRPr>
          </a:p>
        </p:txBody>
      </p:sp>
      <p:pic>
        <p:nvPicPr>
          <p:cNvPr id="2" name="Image 1"/>
          <p:cNvPicPr>
            <a:picLocks noChangeAspect="1"/>
          </p:cNvPicPr>
          <p:nvPr/>
        </p:nvPicPr>
        <p:blipFill>
          <a:blip r:embed="rId2"/>
          <a:stretch>
            <a:fillRect/>
          </a:stretch>
        </p:blipFill>
        <p:spPr>
          <a:xfrm>
            <a:off x="1178169" y="1972974"/>
            <a:ext cx="4539879" cy="2484541"/>
          </a:xfrm>
          <a:prstGeom prst="rect">
            <a:avLst/>
          </a:prstGeom>
        </p:spPr>
      </p:pic>
      <p:pic>
        <p:nvPicPr>
          <p:cNvPr id="3" name="Image 2"/>
          <p:cNvPicPr>
            <a:picLocks noChangeAspect="1"/>
          </p:cNvPicPr>
          <p:nvPr/>
        </p:nvPicPr>
        <p:blipFill>
          <a:blip r:embed="rId3"/>
          <a:stretch>
            <a:fillRect/>
          </a:stretch>
        </p:blipFill>
        <p:spPr>
          <a:xfrm>
            <a:off x="7290668" y="1327637"/>
            <a:ext cx="3172513" cy="3457871"/>
          </a:xfrm>
          <a:prstGeom prst="rect">
            <a:avLst/>
          </a:prstGeom>
        </p:spPr>
      </p:pic>
      <p:sp>
        <p:nvSpPr>
          <p:cNvPr id="9" name="Rectangle 8"/>
          <p:cNvSpPr/>
          <p:nvPr/>
        </p:nvSpPr>
        <p:spPr>
          <a:xfrm>
            <a:off x="6529386" y="1266092"/>
            <a:ext cx="4902811" cy="37191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019539" y="1266092"/>
            <a:ext cx="4902811" cy="37191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4288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856151" y="5141865"/>
            <a:ext cx="4676775" cy="461665"/>
          </a:xfrm>
          <a:prstGeom prst="rect">
            <a:avLst/>
          </a:prstGeom>
        </p:spPr>
        <p:txBody>
          <a:bodyPr wrap="square">
            <a:spAutoFit/>
          </a:bodyPr>
          <a:lstStyle/>
          <a:p>
            <a:pPr algn="ctr" fontAlgn="base"/>
            <a:r>
              <a:rPr lang="fr-FR" sz="1200" i="0" dirty="0">
                <a:solidFill>
                  <a:schemeClr val="accent5">
                    <a:lumMod val="50000"/>
                  </a:schemeClr>
                </a:solidFill>
                <a:effectLst/>
              </a:rPr>
              <a:t>Avis </a:t>
            </a:r>
            <a:r>
              <a:rPr lang="fr-FR" sz="1200" i="0" dirty="0" err="1">
                <a:solidFill>
                  <a:schemeClr val="accent5">
                    <a:lumMod val="50000"/>
                  </a:schemeClr>
                </a:solidFill>
                <a:effectLst/>
              </a:rPr>
              <a:t>TripAdvisor</a:t>
            </a:r>
            <a:endParaRPr lang="fr-FR" sz="1200" i="0" dirty="0">
              <a:solidFill>
                <a:schemeClr val="accent5">
                  <a:lumMod val="50000"/>
                </a:schemeClr>
              </a:solidFill>
              <a:effectLst/>
            </a:endParaRPr>
          </a:p>
          <a:p>
            <a:pPr algn="ctr" fontAlgn="base"/>
            <a:r>
              <a:rPr lang="fr-FR" sz="1200" dirty="0">
                <a:solidFill>
                  <a:schemeClr val="accent5">
                    <a:lumMod val="50000"/>
                  </a:schemeClr>
                </a:solidFill>
              </a:rPr>
              <a:t>(colonne de droite)</a:t>
            </a:r>
            <a:endParaRPr lang="fr-FR" sz="1200" i="0" dirty="0">
              <a:solidFill>
                <a:schemeClr val="accent5">
                  <a:lumMod val="50000"/>
                </a:schemeClr>
              </a:solidFill>
              <a:effectLst/>
            </a:endParaRPr>
          </a:p>
        </p:txBody>
      </p:sp>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INFORMATIONS OPTIONNELLES</a:t>
            </a:r>
          </a:p>
        </p:txBody>
      </p:sp>
      <p:sp>
        <p:nvSpPr>
          <p:cNvPr id="13" name="Rectangle 12">
            <a:extLst>
              <a:ext uri="{FF2B5EF4-FFF2-40B4-BE49-F238E27FC236}">
                <a16:creationId xmlns:a16="http://schemas.microsoft.com/office/drawing/2014/main" id="{98429A35-6A33-194E-8AA6-5881DEAC2BD3}"/>
              </a:ext>
            </a:extLst>
          </p:cNvPr>
          <p:cNvSpPr/>
          <p:nvPr/>
        </p:nvSpPr>
        <p:spPr>
          <a:xfrm>
            <a:off x="6752506" y="5141864"/>
            <a:ext cx="4676775" cy="461665"/>
          </a:xfrm>
          <a:prstGeom prst="rect">
            <a:avLst/>
          </a:prstGeom>
        </p:spPr>
        <p:txBody>
          <a:bodyPr wrap="square">
            <a:spAutoFit/>
          </a:bodyPr>
          <a:lstStyle/>
          <a:p>
            <a:pPr algn="ctr" fontAlgn="base"/>
            <a:r>
              <a:rPr lang="fr-FR" sz="1200" i="0" dirty="0">
                <a:solidFill>
                  <a:schemeClr val="accent5">
                    <a:lumMod val="50000"/>
                  </a:schemeClr>
                </a:solidFill>
                <a:effectLst/>
              </a:rPr>
              <a:t>Bouton « Réservez en ligne »</a:t>
            </a:r>
          </a:p>
          <a:p>
            <a:pPr algn="ctr" fontAlgn="base"/>
            <a:r>
              <a:rPr lang="fr-FR" sz="1200" dirty="0">
                <a:solidFill>
                  <a:schemeClr val="accent5">
                    <a:lumMod val="50000"/>
                  </a:schemeClr>
                </a:solidFill>
              </a:rPr>
              <a:t>(Sous l’adresse)</a:t>
            </a:r>
            <a:endParaRPr lang="fr-FR" sz="1200" i="0" dirty="0">
              <a:solidFill>
                <a:schemeClr val="accent5">
                  <a:lumMod val="50000"/>
                </a:schemeClr>
              </a:solidFill>
              <a:effectLst/>
            </a:endParaRPr>
          </a:p>
        </p:txBody>
      </p:sp>
      <p:pic>
        <p:nvPicPr>
          <p:cNvPr id="4" name="Image 3"/>
          <p:cNvPicPr>
            <a:picLocks noChangeAspect="1"/>
          </p:cNvPicPr>
          <p:nvPr/>
        </p:nvPicPr>
        <p:blipFill>
          <a:blip r:embed="rId2"/>
          <a:stretch>
            <a:fillRect/>
          </a:stretch>
        </p:blipFill>
        <p:spPr>
          <a:xfrm>
            <a:off x="1619982" y="1463552"/>
            <a:ext cx="3448050" cy="3324225"/>
          </a:xfrm>
          <a:prstGeom prst="rect">
            <a:avLst/>
          </a:prstGeom>
        </p:spPr>
      </p:pic>
      <p:pic>
        <p:nvPicPr>
          <p:cNvPr id="5" name="Image 4"/>
          <p:cNvPicPr>
            <a:picLocks noChangeAspect="1"/>
          </p:cNvPicPr>
          <p:nvPr/>
        </p:nvPicPr>
        <p:blipFill>
          <a:blip r:embed="rId3"/>
          <a:stretch>
            <a:fillRect/>
          </a:stretch>
        </p:blipFill>
        <p:spPr>
          <a:xfrm>
            <a:off x="6871933" y="2053350"/>
            <a:ext cx="4437918" cy="2123776"/>
          </a:xfrm>
          <a:prstGeom prst="rect">
            <a:avLst/>
          </a:prstGeom>
        </p:spPr>
      </p:pic>
      <p:sp>
        <p:nvSpPr>
          <p:cNvPr id="9" name="Rectangle 8"/>
          <p:cNvSpPr/>
          <p:nvPr/>
        </p:nvSpPr>
        <p:spPr>
          <a:xfrm>
            <a:off x="1019539" y="1266092"/>
            <a:ext cx="4902811" cy="37191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639487" y="1255665"/>
            <a:ext cx="4902811" cy="37191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990307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3977</TotalTime>
  <Words>1048</Words>
  <Application>Microsoft Macintosh PowerPoint</Application>
  <PresentationFormat>Grand écran</PresentationFormat>
  <Paragraphs>103</Paragraphs>
  <Slides>21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Judicael CHASSEUIL</dc:creator>
  <cp:lastModifiedBy>Judicael CHASSEUIL</cp:lastModifiedBy>
  <cp:revision>69</cp:revision>
  <dcterms:created xsi:type="dcterms:W3CDTF">2019-09-16T07:56:14Z</dcterms:created>
  <dcterms:modified xsi:type="dcterms:W3CDTF">2019-09-25T09:09:06Z</dcterms:modified>
</cp:coreProperties>
</file>