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3" r:id="rId3"/>
    <p:sldId id="278" r:id="rId4"/>
    <p:sldId id="281" r:id="rId5"/>
    <p:sldId id="282" r:id="rId6"/>
    <p:sldId id="284" r:id="rId7"/>
    <p:sldId id="283" r:id="rId8"/>
    <p:sldId id="268" r:id="rId9"/>
    <p:sldId id="285" r:id="rId10"/>
    <p:sldId id="286" r:id="rId11"/>
    <p:sldId id="287" r:id="rId12"/>
    <p:sldId id="288" r:id="rId13"/>
    <p:sldId id="298" r:id="rId14"/>
    <p:sldId id="299" r:id="rId15"/>
    <p:sldId id="290" r:id="rId16"/>
    <p:sldId id="289" r:id="rId17"/>
    <p:sldId id="291" r:id="rId18"/>
    <p:sldId id="292" r:id="rId19"/>
    <p:sldId id="293" r:id="rId20"/>
    <p:sldId id="294" r:id="rId21"/>
    <p:sldId id="301" r:id="rId22"/>
    <p:sldId id="297" r:id="rId23"/>
    <p:sldId id="295" r:id="rId24"/>
    <p:sldId id="296" r:id="rId25"/>
    <p:sldId id="300" r:id="rId26"/>
    <p:sldId id="302" r:id="rId27"/>
    <p:sldId id="303" r:id="rId28"/>
    <p:sldId id="304" r:id="rId29"/>
    <p:sldId id="305" r:id="rId30"/>
    <p:sldId id="306" r:id="rId3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2544" autoAdjust="0"/>
    <p:restoredTop sz="94635"/>
  </p:normalViewPr>
  <p:slideViewPr>
    <p:cSldViewPr snapToGrid="0" snapToObjects="1">
      <p:cViewPr varScale="1">
        <p:scale>
          <a:sx n="94" d="100"/>
          <a:sy n="94" d="100"/>
        </p:scale>
        <p:origin x="208" y="57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FDBB99-4DE9-1044-9CFA-150B29DA6386}"/>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1A5AF337-3022-A74F-8A79-8AE0A28D88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5201A290-2C28-C44F-A05F-A82DB5CF371A}"/>
              </a:ext>
            </a:extLst>
          </p:cNvPr>
          <p:cNvSpPr>
            <a:spLocks noGrp="1"/>
          </p:cNvSpPr>
          <p:nvPr>
            <p:ph type="dt" sz="half" idx="10"/>
          </p:nvPr>
        </p:nvSpPr>
        <p:spPr/>
        <p:txBody>
          <a:bodyPr/>
          <a:lstStyle/>
          <a:p>
            <a:fld id="{C9F4B865-497F-A840-AB6E-71B7B616BB37}" type="datetimeFigureOut">
              <a:rPr lang="fr-FR" smtClean="0"/>
              <a:pPr/>
              <a:t>12/10/2019</a:t>
            </a:fld>
            <a:endParaRPr lang="fr-FR"/>
          </a:p>
        </p:txBody>
      </p:sp>
      <p:sp>
        <p:nvSpPr>
          <p:cNvPr id="5" name="Espace réservé du pied de page 4">
            <a:extLst>
              <a:ext uri="{FF2B5EF4-FFF2-40B4-BE49-F238E27FC236}">
                <a16:creationId xmlns:a16="http://schemas.microsoft.com/office/drawing/2014/main" id="{1EB1C838-A02F-1A44-A427-0C910EFF027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F7FCE84-B45D-E449-91DE-EFBF82133BDB}"/>
              </a:ext>
            </a:extLst>
          </p:cNvPr>
          <p:cNvSpPr>
            <a:spLocks noGrp="1"/>
          </p:cNvSpPr>
          <p:nvPr>
            <p:ph type="sldNum" sz="quarter" idx="12"/>
          </p:nvPr>
        </p:nvSpPr>
        <p:spPr/>
        <p:txBody>
          <a:bodyPr/>
          <a:lstStyle/>
          <a:p>
            <a:fld id="{A6851FC9-D084-CD44-81D9-716A8E72A490}" type="slidenum">
              <a:rPr lang="fr-FR" smtClean="0"/>
              <a:pPr/>
              <a:t>‹N°›</a:t>
            </a:fld>
            <a:endParaRPr lang="fr-FR"/>
          </a:p>
        </p:txBody>
      </p:sp>
    </p:spTree>
    <p:extLst>
      <p:ext uri="{BB962C8B-B14F-4D97-AF65-F5344CB8AC3E}">
        <p14:creationId xmlns:p14="http://schemas.microsoft.com/office/powerpoint/2010/main" val="2767034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4E96C5-2B5F-444D-8253-08974D6061F4}"/>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7841331D-C5E2-6845-B499-C351F7BA8666}"/>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DAA408F-E0FF-D645-A58D-975FC9E7DFD3}"/>
              </a:ext>
            </a:extLst>
          </p:cNvPr>
          <p:cNvSpPr>
            <a:spLocks noGrp="1"/>
          </p:cNvSpPr>
          <p:nvPr>
            <p:ph type="dt" sz="half" idx="10"/>
          </p:nvPr>
        </p:nvSpPr>
        <p:spPr/>
        <p:txBody>
          <a:bodyPr/>
          <a:lstStyle/>
          <a:p>
            <a:fld id="{C9F4B865-497F-A840-AB6E-71B7B616BB37}" type="datetimeFigureOut">
              <a:rPr lang="fr-FR" smtClean="0"/>
              <a:pPr/>
              <a:t>12/10/2019</a:t>
            </a:fld>
            <a:endParaRPr lang="fr-FR"/>
          </a:p>
        </p:txBody>
      </p:sp>
      <p:sp>
        <p:nvSpPr>
          <p:cNvPr id="5" name="Espace réservé du pied de page 4">
            <a:extLst>
              <a:ext uri="{FF2B5EF4-FFF2-40B4-BE49-F238E27FC236}">
                <a16:creationId xmlns:a16="http://schemas.microsoft.com/office/drawing/2014/main" id="{8858F3F3-9B8A-EC43-A742-E0B364677C4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7F7C776-F7A5-4D43-84EA-AC9849F15C07}"/>
              </a:ext>
            </a:extLst>
          </p:cNvPr>
          <p:cNvSpPr>
            <a:spLocks noGrp="1"/>
          </p:cNvSpPr>
          <p:nvPr>
            <p:ph type="sldNum" sz="quarter" idx="12"/>
          </p:nvPr>
        </p:nvSpPr>
        <p:spPr/>
        <p:txBody>
          <a:bodyPr/>
          <a:lstStyle/>
          <a:p>
            <a:fld id="{A6851FC9-D084-CD44-81D9-716A8E72A490}" type="slidenum">
              <a:rPr lang="fr-FR" smtClean="0"/>
              <a:pPr/>
              <a:t>‹N°›</a:t>
            </a:fld>
            <a:endParaRPr lang="fr-FR"/>
          </a:p>
        </p:txBody>
      </p:sp>
    </p:spTree>
    <p:extLst>
      <p:ext uri="{BB962C8B-B14F-4D97-AF65-F5344CB8AC3E}">
        <p14:creationId xmlns:p14="http://schemas.microsoft.com/office/powerpoint/2010/main" val="2501225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A88C18C9-5E1E-0C4F-B983-F23B41BF3775}"/>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4709602D-2C12-DB44-97B9-31C969514FB5}"/>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1DA5C39-BF6E-6C41-8AA0-E234FA67D7FE}"/>
              </a:ext>
            </a:extLst>
          </p:cNvPr>
          <p:cNvSpPr>
            <a:spLocks noGrp="1"/>
          </p:cNvSpPr>
          <p:nvPr>
            <p:ph type="dt" sz="half" idx="10"/>
          </p:nvPr>
        </p:nvSpPr>
        <p:spPr/>
        <p:txBody>
          <a:bodyPr/>
          <a:lstStyle/>
          <a:p>
            <a:fld id="{C9F4B865-497F-A840-AB6E-71B7B616BB37}" type="datetimeFigureOut">
              <a:rPr lang="fr-FR" smtClean="0"/>
              <a:pPr/>
              <a:t>12/10/2019</a:t>
            </a:fld>
            <a:endParaRPr lang="fr-FR"/>
          </a:p>
        </p:txBody>
      </p:sp>
      <p:sp>
        <p:nvSpPr>
          <p:cNvPr id="5" name="Espace réservé du pied de page 4">
            <a:extLst>
              <a:ext uri="{FF2B5EF4-FFF2-40B4-BE49-F238E27FC236}">
                <a16:creationId xmlns:a16="http://schemas.microsoft.com/office/drawing/2014/main" id="{1DCA88AB-5213-3740-9734-4633AD5F73C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C1A3022-B161-FF44-8AEA-06F1C3437047}"/>
              </a:ext>
            </a:extLst>
          </p:cNvPr>
          <p:cNvSpPr>
            <a:spLocks noGrp="1"/>
          </p:cNvSpPr>
          <p:nvPr>
            <p:ph type="sldNum" sz="quarter" idx="12"/>
          </p:nvPr>
        </p:nvSpPr>
        <p:spPr/>
        <p:txBody>
          <a:bodyPr/>
          <a:lstStyle/>
          <a:p>
            <a:fld id="{A6851FC9-D084-CD44-81D9-716A8E72A490}" type="slidenum">
              <a:rPr lang="fr-FR" smtClean="0"/>
              <a:pPr/>
              <a:t>‹N°›</a:t>
            </a:fld>
            <a:endParaRPr lang="fr-FR"/>
          </a:p>
        </p:txBody>
      </p:sp>
    </p:spTree>
    <p:extLst>
      <p:ext uri="{BB962C8B-B14F-4D97-AF65-F5344CB8AC3E}">
        <p14:creationId xmlns:p14="http://schemas.microsoft.com/office/powerpoint/2010/main" val="1569085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8E7E02-079E-6B43-AD6B-3673E66A199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6B83997-DB2B-CC4E-9E6F-B53DC62F384D}"/>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AD95441-51FB-1F49-838C-00CE3E95E5AB}"/>
              </a:ext>
            </a:extLst>
          </p:cNvPr>
          <p:cNvSpPr>
            <a:spLocks noGrp="1"/>
          </p:cNvSpPr>
          <p:nvPr>
            <p:ph type="dt" sz="half" idx="10"/>
          </p:nvPr>
        </p:nvSpPr>
        <p:spPr/>
        <p:txBody>
          <a:bodyPr/>
          <a:lstStyle/>
          <a:p>
            <a:fld id="{C9F4B865-497F-A840-AB6E-71B7B616BB37}" type="datetimeFigureOut">
              <a:rPr lang="fr-FR" smtClean="0"/>
              <a:pPr/>
              <a:t>12/10/2019</a:t>
            </a:fld>
            <a:endParaRPr lang="fr-FR"/>
          </a:p>
        </p:txBody>
      </p:sp>
      <p:sp>
        <p:nvSpPr>
          <p:cNvPr id="5" name="Espace réservé du pied de page 4">
            <a:extLst>
              <a:ext uri="{FF2B5EF4-FFF2-40B4-BE49-F238E27FC236}">
                <a16:creationId xmlns:a16="http://schemas.microsoft.com/office/drawing/2014/main" id="{5A317B76-962C-474F-8F92-FA5EC536691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98E3AA9-6692-AD4C-93C7-4B6951BF7F8D}"/>
              </a:ext>
            </a:extLst>
          </p:cNvPr>
          <p:cNvSpPr>
            <a:spLocks noGrp="1"/>
          </p:cNvSpPr>
          <p:nvPr>
            <p:ph type="sldNum" sz="quarter" idx="12"/>
          </p:nvPr>
        </p:nvSpPr>
        <p:spPr/>
        <p:txBody>
          <a:bodyPr/>
          <a:lstStyle/>
          <a:p>
            <a:fld id="{A6851FC9-D084-CD44-81D9-716A8E72A490}" type="slidenum">
              <a:rPr lang="fr-FR" smtClean="0"/>
              <a:pPr/>
              <a:t>‹N°›</a:t>
            </a:fld>
            <a:endParaRPr lang="fr-FR"/>
          </a:p>
        </p:txBody>
      </p:sp>
    </p:spTree>
    <p:extLst>
      <p:ext uri="{BB962C8B-B14F-4D97-AF65-F5344CB8AC3E}">
        <p14:creationId xmlns:p14="http://schemas.microsoft.com/office/powerpoint/2010/main" val="2592737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AD8E7C-8C86-EB49-94EA-9D1685F8A067}"/>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2BCBE965-E250-DA4B-A83A-B9FDCF50A1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86BACA5F-2585-2D46-8ECB-742A0E5C8C81}"/>
              </a:ext>
            </a:extLst>
          </p:cNvPr>
          <p:cNvSpPr>
            <a:spLocks noGrp="1"/>
          </p:cNvSpPr>
          <p:nvPr>
            <p:ph type="dt" sz="half" idx="10"/>
          </p:nvPr>
        </p:nvSpPr>
        <p:spPr/>
        <p:txBody>
          <a:bodyPr/>
          <a:lstStyle/>
          <a:p>
            <a:fld id="{C9F4B865-497F-A840-AB6E-71B7B616BB37}" type="datetimeFigureOut">
              <a:rPr lang="fr-FR" smtClean="0"/>
              <a:pPr/>
              <a:t>12/10/2019</a:t>
            </a:fld>
            <a:endParaRPr lang="fr-FR"/>
          </a:p>
        </p:txBody>
      </p:sp>
      <p:sp>
        <p:nvSpPr>
          <p:cNvPr id="5" name="Espace réservé du pied de page 4">
            <a:extLst>
              <a:ext uri="{FF2B5EF4-FFF2-40B4-BE49-F238E27FC236}">
                <a16:creationId xmlns:a16="http://schemas.microsoft.com/office/drawing/2014/main" id="{A7B830C8-88FA-E64A-9957-73B8C80EE90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D21F254-B4C8-834F-93BC-C123E23E2233}"/>
              </a:ext>
            </a:extLst>
          </p:cNvPr>
          <p:cNvSpPr>
            <a:spLocks noGrp="1"/>
          </p:cNvSpPr>
          <p:nvPr>
            <p:ph type="sldNum" sz="quarter" idx="12"/>
          </p:nvPr>
        </p:nvSpPr>
        <p:spPr/>
        <p:txBody>
          <a:bodyPr/>
          <a:lstStyle/>
          <a:p>
            <a:fld id="{A6851FC9-D084-CD44-81D9-716A8E72A490}" type="slidenum">
              <a:rPr lang="fr-FR" smtClean="0"/>
              <a:pPr/>
              <a:t>‹N°›</a:t>
            </a:fld>
            <a:endParaRPr lang="fr-FR"/>
          </a:p>
        </p:txBody>
      </p:sp>
    </p:spTree>
    <p:extLst>
      <p:ext uri="{BB962C8B-B14F-4D97-AF65-F5344CB8AC3E}">
        <p14:creationId xmlns:p14="http://schemas.microsoft.com/office/powerpoint/2010/main" val="3373086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4C03C9-3041-C048-8573-70A0094893C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5145013-F4F8-D745-9807-31246724C870}"/>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94FB394A-7364-7E43-B5B0-719F82787754}"/>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9B2AE84D-1534-FF4F-BFDA-CBDC06981366}"/>
              </a:ext>
            </a:extLst>
          </p:cNvPr>
          <p:cNvSpPr>
            <a:spLocks noGrp="1"/>
          </p:cNvSpPr>
          <p:nvPr>
            <p:ph type="dt" sz="half" idx="10"/>
          </p:nvPr>
        </p:nvSpPr>
        <p:spPr/>
        <p:txBody>
          <a:bodyPr/>
          <a:lstStyle/>
          <a:p>
            <a:fld id="{C9F4B865-497F-A840-AB6E-71B7B616BB37}" type="datetimeFigureOut">
              <a:rPr lang="fr-FR" smtClean="0"/>
              <a:pPr/>
              <a:t>12/10/2019</a:t>
            </a:fld>
            <a:endParaRPr lang="fr-FR"/>
          </a:p>
        </p:txBody>
      </p:sp>
      <p:sp>
        <p:nvSpPr>
          <p:cNvPr id="6" name="Espace réservé du pied de page 5">
            <a:extLst>
              <a:ext uri="{FF2B5EF4-FFF2-40B4-BE49-F238E27FC236}">
                <a16:creationId xmlns:a16="http://schemas.microsoft.com/office/drawing/2014/main" id="{F1CB203D-DB38-BC4D-A3DA-2AC474140CC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B3C5A15-F8B8-9C46-935C-FD0B66242D06}"/>
              </a:ext>
            </a:extLst>
          </p:cNvPr>
          <p:cNvSpPr>
            <a:spLocks noGrp="1"/>
          </p:cNvSpPr>
          <p:nvPr>
            <p:ph type="sldNum" sz="quarter" idx="12"/>
          </p:nvPr>
        </p:nvSpPr>
        <p:spPr/>
        <p:txBody>
          <a:bodyPr/>
          <a:lstStyle/>
          <a:p>
            <a:fld id="{A6851FC9-D084-CD44-81D9-716A8E72A490}" type="slidenum">
              <a:rPr lang="fr-FR" smtClean="0"/>
              <a:pPr/>
              <a:t>‹N°›</a:t>
            </a:fld>
            <a:endParaRPr lang="fr-FR"/>
          </a:p>
        </p:txBody>
      </p:sp>
    </p:spTree>
    <p:extLst>
      <p:ext uri="{BB962C8B-B14F-4D97-AF65-F5344CB8AC3E}">
        <p14:creationId xmlns:p14="http://schemas.microsoft.com/office/powerpoint/2010/main" val="45374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8E43CF-C91B-D645-94C8-68641CF87AC0}"/>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2822BA70-0391-C84E-992C-2D46ADC68C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17DAD9C3-1CFD-3A46-BB4A-7E74F01A0F77}"/>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2E8C9DDD-AD64-8A4B-9441-D8F63BC154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59A2176A-7A45-5C4F-B93E-B37CA94CA973}"/>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8C33B886-A777-4341-B80D-C5E86945B530}"/>
              </a:ext>
            </a:extLst>
          </p:cNvPr>
          <p:cNvSpPr>
            <a:spLocks noGrp="1"/>
          </p:cNvSpPr>
          <p:nvPr>
            <p:ph type="dt" sz="half" idx="10"/>
          </p:nvPr>
        </p:nvSpPr>
        <p:spPr/>
        <p:txBody>
          <a:bodyPr/>
          <a:lstStyle/>
          <a:p>
            <a:fld id="{C9F4B865-497F-A840-AB6E-71B7B616BB37}" type="datetimeFigureOut">
              <a:rPr lang="fr-FR" smtClean="0"/>
              <a:pPr/>
              <a:t>12/10/2019</a:t>
            </a:fld>
            <a:endParaRPr lang="fr-FR"/>
          </a:p>
        </p:txBody>
      </p:sp>
      <p:sp>
        <p:nvSpPr>
          <p:cNvPr id="8" name="Espace réservé du pied de page 7">
            <a:extLst>
              <a:ext uri="{FF2B5EF4-FFF2-40B4-BE49-F238E27FC236}">
                <a16:creationId xmlns:a16="http://schemas.microsoft.com/office/drawing/2014/main" id="{B2AFE35F-2637-424D-861D-5853BC093706}"/>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FBB37847-9E67-2A4C-87AE-5D7C93DE246B}"/>
              </a:ext>
            </a:extLst>
          </p:cNvPr>
          <p:cNvSpPr>
            <a:spLocks noGrp="1"/>
          </p:cNvSpPr>
          <p:nvPr>
            <p:ph type="sldNum" sz="quarter" idx="12"/>
          </p:nvPr>
        </p:nvSpPr>
        <p:spPr/>
        <p:txBody>
          <a:bodyPr/>
          <a:lstStyle/>
          <a:p>
            <a:fld id="{A6851FC9-D084-CD44-81D9-716A8E72A490}" type="slidenum">
              <a:rPr lang="fr-FR" smtClean="0"/>
              <a:pPr/>
              <a:t>‹N°›</a:t>
            </a:fld>
            <a:endParaRPr lang="fr-FR"/>
          </a:p>
        </p:txBody>
      </p:sp>
    </p:spTree>
    <p:extLst>
      <p:ext uri="{BB962C8B-B14F-4D97-AF65-F5344CB8AC3E}">
        <p14:creationId xmlns:p14="http://schemas.microsoft.com/office/powerpoint/2010/main" val="288632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82BDDA-FF34-794D-BFE7-15C360F5FF73}"/>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A6777ACF-9CCB-1646-AC9D-71D868FA567E}"/>
              </a:ext>
            </a:extLst>
          </p:cNvPr>
          <p:cNvSpPr>
            <a:spLocks noGrp="1"/>
          </p:cNvSpPr>
          <p:nvPr>
            <p:ph type="dt" sz="half" idx="10"/>
          </p:nvPr>
        </p:nvSpPr>
        <p:spPr/>
        <p:txBody>
          <a:bodyPr/>
          <a:lstStyle/>
          <a:p>
            <a:fld id="{C9F4B865-497F-A840-AB6E-71B7B616BB37}" type="datetimeFigureOut">
              <a:rPr lang="fr-FR" smtClean="0"/>
              <a:pPr/>
              <a:t>12/10/2019</a:t>
            </a:fld>
            <a:endParaRPr lang="fr-FR"/>
          </a:p>
        </p:txBody>
      </p:sp>
      <p:sp>
        <p:nvSpPr>
          <p:cNvPr id="4" name="Espace réservé du pied de page 3">
            <a:extLst>
              <a:ext uri="{FF2B5EF4-FFF2-40B4-BE49-F238E27FC236}">
                <a16:creationId xmlns:a16="http://schemas.microsoft.com/office/drawing/2014/main" id="{01693D1E-EF86-9948-8422-83EC536D9AA4}"/>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98CF744F-D921-9D43-8280-074C1177364E}"/>
              </a:ext>
            </a:extLst>
          </p:cNvPr>
          <p:cNvSpPr>
            <a:spLocks noGrp="1"/>
          </p:cNvSpPr>
          <p:nvPr>
            <p:ph type="sldNum" sz="quarter" idx="12"/>
          </p:nvPr>
        </p:nvSpPr>
        <p:spPr/>
        <p:txBody>
          <a:bodyPr/>
          <a:lstStyle/>
          <a:p>
            <a:fld id="{A6851FC9-D084-CD44-81D9-716A8E72A490}" type="slidenum">
              <a:rPr lang="fr-FR" smtClean="0"/>
              <a:pPr/>
              <a:t>‹N°›</a:t>
            </a:fld>
            <a:endParaRPr lang="fr-FR"/>
          </a:p>
        </p:txBody>
      </p:sp>
    </p:spTree>
    <p:extLst>
      <p:ext uri="{BB962C8B-B14F-4D97-AF65-F5344CB8AC3E}">
        <p14:creationId xmlns:p14="http://schemas.microsoft.com/office/powerpoint/2010/main" val="2538683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87626D46-DE40-BB48-B490-88736EE66F00}"/>
              </a:ext>
            </a:extLst>
          </p:cNvPr>
          <p:cNvSpPr>
            <a:spLocks noGrp="1"/>
          </p:cNvSpPr>
          <p:nvPr>
            <p:ph type="dt" sz="half" idx="10"/>
          </p:nvPr>
        </p:nvSpPr>
        <p:spPr/>
        <p:txBody>
          <a:bodyPr/>
          <a:lstStyle/>
          <a:p>
            <a:fld id="{C9F4B865-497F-A840-AB6E-71B7B616BB37}" type="datetimeFigureOut">
              <a:rPr lang="fr-FR" smtClean="0"/>
              <a:pPr/>
              <a:t>12/10/2019</a:t>
            </a:fld>
            <a:endParaRPr lang="fr-FR"/>
          </a:p>
        </p:txBody>
      </p:sp>
      <p:sp>
        <p:nvSpPr>
          <p:cNvPr id="3" name="Espace réservé du pied de page 2">
            <a:extLst>
              <a:ext uri="{FF2B5EF4-FFF2-40B4-BE49-F238E27FC236}">
                <a16:creationId xmlns:a16="http://schemas.microsoft.com/office/drawing/2014/main" id="{5F65282C-5A00-9647-8A06-428D7E737F6C}"/>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EC24CF88-966D-D741-B78F-9204B71B20DE}"/>
              </a:ext>
            </a:extLst>
          </p:cNvPr>
          <p:cNvSpPr>
            <a:spLocks noGrp="1"/>
          </p:cNvSpPr>
          <p:nvPr>
            <p:ph type="sldNum" sz="quarter" idx="12"/>
          </p:nvPr>
        </p:nvSpPr>
        <p:spPr/>
        <p:txBody>
          <a:bodyPr/>
          <a:lstStyle/>
          <a:p>
            <a:fld id="{A6851FC9-D084-CD44-81D9-716A8E72A490}" type="slidenum">
              <a:rPr lang="fr-FR" smtClean="0"/>
              <a:pPr/>
              <a:t>‹N°›</a:t>
            </a:fld>
            <a:endParaRPr lang="fr-FR"/>
          </a:p>
        </p:txBody>
      </p:sp>
    </p:spTree>
    <p:extLst>
      <p:ext uri="{BB962C8B-B14F-4D97-AF65-F5344CB8AC3E}">
        <p14:creationId xmlns:p14="http://schemas.microsoft.com/office/powerpoint/2010/main" val="2065465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DC30D7-E065-E749-BB18-495D2254443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EEB3FF16-3974-E64E-B8CB-A76B1F25DA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8E68455A-E7E3-654E-81E6-737787A14F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00FE36F-11A9-1A40-ABCF-92CF2FBF5F17}"/>
              </a:ext>
            </a:extLst>
          </p:cNvPr>
          <p:cNvSpPr>
            <a:spLocks noGrp="1"/>
          </p:cNvSpPr>
          <p:nvPr>
            <p:ph type="dt" sz="half" idx="10"/>
          </p:nvPr>
        </p:nvSpPr>
        <p:spPr/>
        <p:txBody>
          <a:bodyPr/>
          <a:lstStyle/>
          <a:p>
            <a:fld id="{C9F4B865-497F-A840-AB6E-71B7B616BB37}" type="datetimeFigureOut">
              <a:rPr lang="fr-FR" smtClean="0"/>
              <a:pPr/>
              <a:t>12/10/2019</a:t>
            </a:fld>
            <a:endParaRPr lang="fr-FR"/>
          </a:p>
        </p:txBody>
      </p:sp>
      <p:sp>
        <p:nvSpPr>
          <p:cNvPr id="6" name="Espace réservé du pied de page 5">
            <a:extLst>
              <a:ext uri="{FF2B5EF4-FFF2-40B4-BE49-F238E27FC236}">
                <a16:creationId xmlns:a16="http://schemas.microsoft.com/office/drawing/2014/main" id="{A12C8ECF-D781-C746-BF8E-FD09E3F2D21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C701791-EFAD-1248-8666-1652FD0C1F29}"/>
              </a:ext>
            </a:extLst>
          </p:cNvPr>
          <p:cNvSpPr>
            <a:spLocks noGrp="1"/>
          </p:cNvSpPr>
          <p:nvPr>
            <p:ph type="sldNum" sz="quarter" idx="12"/>
          </p:nvPr>
        </p:nvSpPr>
        <p:spPr/>
        <p:txBody>
          <a:bodyPr/>
          <a:lstStyle/>
          <a:p>
            <a:fld id="{A6851FC9-D084-CD44-81D9-716A8E72A490}" type="slidenum">
              <a:rPr lang="fr-FR" smtClean="0"/>
              <a:pPr/>
              <a:t>‹N°›</a:t>
            </a:fld>
            <a:endParaRPr lang="fr-FR"/>
          </a:p>
        </p:txBody>
      </p:sp>
    </p:spTree>
    <p:extLst>
      <p:ext uri="{BB962C8B-B14F-4D97-AF65-F5344CB8AC3E}">
        <p14:creationId xmlns:p14="http://schemas.microsoft.com/office/powerpoint/2010/main" val="2319947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B87852-166B-0046-A0A2-00454440F5E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184D269D-29D6-624D-AD28-23DF46F30A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3EDB0233-775F-D54A-BD3A-337B27C712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8A0B0E3-0C5F-714B-85B4-A906E89C7CB4}"/>
              </a:ext>
            </a:extLst>
          </p:cNvPr>
          <p:cNvSpPr>
            <a:spLocks noGrp="1"/>
          </p:cNvSpPr>
          <p:nvPr>
            <p:ph type="dt" sz="half" idx="10"/>
          </p:nvPr>
        </p:nvSpPr>
        <p:spPr/>
        <p:txBody>
          <a:bodyPr/>
          <a:lstStyle/>
          <a:p>
            <a:fld id="{C9F4B865-497F-A840-AB6E-71B7B616BB37}" type="datetimeFigureOut">
              <a:rPr lang="fr-FR" smtClean="0"/>
              <a:pPr/>
              <a:t>12/10/2019</a:t>
            </a:fld>
            <a:endParaRPr lang="fr-FR"/>
          </a:p>
        </p:txBody>
      </p:sp>
      <p:sp>
        <p:nvSpPr>
          <p:cNvPr id="6" name="Espace réservé du pied de page 5">
            <a:extLst>
              <a:ext uri="{FF2B5EF4-FFF2-40B4-BE49-F238E27FC236}">
                <a16:creationId xmlns:a16="http://schemas.microsoft.com/office/drawing/2014/main" id="{BA478835-7EA7-5D44-9A17-33AB6857885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A173E29-5112-5042-A6B3-8F5547BFEBD9}"/>
              </a:ext>
            </a:extLst>
          </p:cNvPr>
          <p:cNvSpPr>
            <a:spLocks noGrp="1"/>
          </p:cNvSpPr>
          <p:nvPr>
            <p:ph type="sldNum" sz="quarter" idx="12"/>
          </p:nvPr>
        </p:nvSpPr>
        <p:spPr/>
        <p:txBody>
          <a:bodyPr/>
          <a:lstStyle/>
          <a:p>
            <a:fld id="{A6851FC9-D084-CD44-81D9-716A8E72A490}" type="slidenum">
              <a:rPr lang="fr-FR" smtClean="0"/>
              <a:pPr/>
              <a:t>‹N°›</a:t>
            </a:fld>
            <a:endParaRPr lang="fr-FR"/>
          </a:p>
        </p:txBody>
      </p:sp>
    </p:spTree>
    <p:extLst>
      <p:ext uri="{BB962C8B-B14F-4D97-AF65-F5344CB8AC3E}">
        <p14:creationId xmlns:p14="http://schemas.microsoft.com/office/powerpoint/2010/main" val="3565797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73DDC52-2A96-6649-8503-8FB0F37633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DFC3FB06-C2E6-5C4B-B216-A5F87604CF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A564A57-BE8A-EF43-B0D9-E9EF149D17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F4B865-497F-A840-AB6E-71B7B616BB37}" type="datetimeFigureOut">
              <a:rPr lang="fr-FR" smtClean="0"/>
              <a:pPr/>
              <a:t>12/10/2019</a:t>
            </a:fld>
            <a:endParaRPr lang="fr-FR"/>
          </a:p>
        </p:txBody>
      </p:sp>
      <p:sp>
        <p:nvSpPr>
          <p:cNvPr id="5" name="Espace réservé du pied de page 4">
            <a:extLst>
              <a:ext uri="{FF2B5EF4-FFF2-40B4-BE49-F238E27FC236}">
                <a16:creationId xmlns:a16="http://schemas.microsoft.com/office/drawing/2014/main" id="{91F7FDD7-EA65-2341-A7CF-C6058F83E5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34A1F90C-2557-8B4A-8F76-A1C964D179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851FC9-D084-CD44-81D9-716A8E72A490}" type="slidenum">
              <a:rPr lang="fr-FR" smtClean="0"/>
              <a:pPr/>
              <a:t>‹N°›</a:t>
            </a:fld>
            <a:endParaRPr lang="fr-FR"/>
          </a:p>
        </p:txBody>
      </p:sp>
    </p:spTree>
    <p:extLst>
      <p:ext uri="{BB962C8B-B14F-4D97-AF65-F5344CB8AC3E}">
        <p14:creationId xmlns:p14="http://schemas.microsoft.com/office/powerpoint/2010/main" val="29954685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tco.re/plaisance/"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350BD30-5349-0742-8A40-499D9AC8E6BE}"/>
              </a:ext>
            </a:extLst>
          </p:cNvPr>
          <p:cNvSpPr/>
          <p:nvPr/>
        </p:nvSpPr>
        <p:spPr>
          <a:xfrm>
            <a:off x="7194" y="219344"/>
            <a:ext cx="12192001" cy="338554"/>
          </a:xfrm>
          <a:prstGeom prst="rect">
            <a:avLst/>
          </a:prstGeom>
          <a:solidFill>
            <a:schemeClr val="accent5">
              <a:lumMod val="50000"/>
            </a:schemeClr>
          </a:solidFill>
        </p:spPr>
        <p:txBody>
          <a:bodyPr wrap="square">
            <a:spAutoFit/>
          </a:bodyPr>
          <a:lstStyle/>
          <a:p>
            <a:pPr algn="ctr">
              <a:spcAft>
                <a:spcPts val="0"/>
              </a:spcAft>
              <a:tabLst>
                <a:tab pos="270510" algn="l"/>
              </a:tabLst>
            </a:pPr>
            <a:r>
              <a:rPr lang="fr-FR" sz="1600" dirty="0">
                <a:solidFill>
                  <a:schemeClr val="bg1"/>
                </a:solidFill>
                <a:effectLst/>
                <a:ea typeface="Times New Roman" panose="02020603050405020304" pitchFamily="18" charset="0"/>
              </a:rPr>
              <a:t>ANALYSE DU SITE </a:t>
            </a:r>
            <a:r>
              <a:rPr lang="fr-FR" sz="1600" dirty="0">
                <a:solidFill>
                  <a:schemeClr val="bg1"/>
                </a:solidFill>
              </a:rPr>
              <a:t>WEB : </a:t>
            </a:r>
            <a:r>
              <a:rPr lang="fr-FR" sz="1600" dirty="0">
                <a:solidFill>
                  <a:schemeClr val="bg1"/>
                </a:solidFill>
                <a:hlinkClick r:id="rId2">
                  <a:extLst>
                    <a:ext uri="{A12FA001-AC4F-418D-AE19-62706E023703}">
                      <ahyp:hlinkClr xmlns:ahyp="http://schemas.microsoft.com/office/drawing/2018/hyperlinkcolor" val="tx"/>
                    </a:ext>
                  </a:extLst>
                </a:hlinkClick>
              </a:rPr>
              <a:t>HTTPS://WWW.TCO.RE/PLAISANCE</a:t>
            </a:r>
            <a:endParaRPr lang="fr-FR" sz="1600" dirty="0">
              <a:solidFill>
                <a:schemeClr val="bg1"/>
              </a:solidFill>
            </a:endParaRPr>
          </a:p>
        </p:txBody>
      </p:sp>
      <p:pic>
        <p:nvPicPr>
          <p:cNvPr id="3" name="Image 2" descr="Une image contenant extérieur, bateau, port, signe&#10;&#10;Description générée automatiquement">
            <a:extLst>
              <a:ext uri="{FF2B5EF4-FFF2-40B4-BE49-F238E27FC236}">
                <a16:creationId xmlns:a16="http://schemas.microsoft.com/office/drawing/2014/main" id="{C310D1DE-15B2-EE4B-AB40-22B6B8313597}"/>
              </a:ext>
            </a:extLst>
          </p:cNvPr>
          <p:cNvPicPr>
            <a:picLocks noChangeAspect="1"/>
          </p:cNvPicPr>
          <p:nvPr/>
        </p:nvPicPr>
        <p:blipFill>
          <a:blip r:embed="rId3"/>
          <a:stretch>
            <a:fillRect/>
          </a:stretch>
        </p:blipFill>
        <p:spPr>
          <a:xfrm>
            <a:off x="2072639" y="696678"/>
            <a:ext cx="8061112" cy="5772701"/>
          </a:xfrm>
          <a:prstGeom prst="rect">
            <a:avLst/>
          </a:prstGeom>
        </p:spPr>
      </p:pic>
    </p:spTree>
    <p:extLst>
      <p:ext uri="{BB962C8B-B14F-4D97-AF65-F5344CB8AC3E}">
        <p14:creationId xmlns:p14="http://schemas.microsoft.com/office/powerpoint/2010/main" val="33928696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8429A35-6A33-194E-8AA6-5881DEAC2BD3}"/>
              </a:ext>
            </a:extLst>
          </p:cNvPr>
          <p:cNvSpPr/>
          <p:nvPr/>
        </p:nvSpPr>
        <p:spPr>
          <a:xfrm>
            <a:off x="417302" y="4752501"/>
            <a:ext cx="5246954" cy="1569660"/>
          </a:xfrm>
          <a:prstGeom prst="rect">
            <a:avLst/>
          </a:prstGeom>
        </p:spPr>
        <p:txBody>
          <a:bodyPr wrap="square">
            <a:spAutoFit/>
          </a:bodyPr>
          <a:lstStyle/>
          <a:p>
            <a:pPr algn="just" fontAlgn="base"/>
            <a:r>
              <a:rPr lang="fr-FR" sz="1200" b="0" i="0" dirty="0">
                <a:solidFill>
                  <a:schemeClr val="accent5">
                    <a:lumMod val="50000"/>
                  </a:schemeClr>
                </a:solidFill>
                <a:effectLst/>
              </a:rPr>
              <a:t>On retrouve les informations du port, comme les horaires d’ouverture, mais aussi le capitaine / maître/ gestionnaire du port. </a:t>
            </a:r>
          </a:p>
          <a:p>
            <a:pPr algn="just" fontAlgn="base"/>
            <a:endParaRPr lang="fr-FR" sz="1200" b="0" i="0" dirty="0">
              <a:solidFill>
                <a:schemeClr val="accent5">
                  <a:lumMod val="50000"/>
                </a:schemeClr>
              </a:solidFill>
              <a:effectLst/>
            </a:endParaRPr>
          </a:p>
          <a:p>
            <a:pPr algn="just" fontAlgn="base"/>
            <a:r>
              <a:rPr lang="fr-FR" sz="1200" dirty="0">
                <a:solidFill>
                  <a:schemeClr val="accent5">
                    <a:lumMod val="50000"/>
                  </a:schemeClr>
                </a:solidFill>
              </a:rPr>
              <a:t>Chaque port peut intégrer la règlementation de son port, que ca soit une page internet ou un fichier </a:t>
            </a:r>
            <a:r>
              <a:rPr lang="fr-FR" sz="1200" dirty="0" err="1">
                <a:solidFill>
                  <a:schemeClr val="accent5">
                    <a:lumMod val="50000"/>
                  </a:schemeClr>
                </a:solidFill>
              </a:rPr>
              <a:t>pdf</a:t>
            </a:r>
            <a:r>
              <a:rPr lang="fr-FR" sz="1200" dirty="0">
                <a:solidFill>
                  <a:schemeClr val="accent5">
                    <a:lumMod val="50000"/>
                  </a:schemeClr>
                </a:solidFill>
              </a:rPr>
              <a:t>.</a:t>
            </a:r>
          </a:p>
          <a:p>
            <a:pPr algn="just" fontAlgn="base"/>
            <a:endParaRPr lang="fr-FR" sz="1200" b="0" i="0" dirty="0">
              <a:solidFill>
                <a:schemeClr val="accent5">
                  <a:lumMod val="50000"/>
                </a:schemeClr>
              </a:solidFill>
              <a:effectLst/>
            </a:endParaRPr>
          </a:p>
          <a:p>
            <a:pPr algn="just" fontAlgn="base"/>
            <a:r>
              <a:rPr lang="fr-FR" sz="1200" dirty="0">
                <a:solidFill>
                  <a:schemeClr val="accent5">
                    <a:lumMod val="50000"/>
                  </a:schemeClr>
                </a:solidFill>
              </a:rPr>
              <a:t>Enfin, il est aussi possible de créer un point d’intérêt dédié à la capitainerie, qui comprendra les informations de cette dernière.</a:t>
            </a:r>
            <a:endParaRPr lang="fr-FR" sz="1200" b="0" i="0" dirty="0">
              <a:solidFill>
                <a:schemeClr val="accent5">
                  <a:lumMod val="50000"/>
                </a:schemeClr>
              </a:solidFill>
              <a:effectLst/>
            </a:endParaRPr>
          </a:p>
        </p:txBody>
      </p:sp>
      <p:sp>
        <p:nvSpPr>
          <p:cNvPr id="4" name="ZoneTexte 3">
            <a:extLst>
              <a:ext uri="{FF2B5EF4-FFF2-40B4-BE49-F238E27FC236}">
                <a16:creationId xmlns:a16="http://schemas.microsoft.com/office/drawing/2014/main" id="{BC3953DB-E6E8-7D44-8795-663B43929DC8}"/>
              </a:ext>
            </a:extLst>
          </p:cNvPr>
          <p:cNvSpPr txBox="1"/>
          <p:nvPr/>
        </p:nvSpPr>
        <p:spPr>
          <a:xfrm>
            <a:off x="0" y="104745"/>
            <a:ext cx="12192000" cy="338554"/>
          </a:xfrm>
          <a:prstGeom prst="rect">
            <a:avLst/>
          </a:prstGeom>
          <a:solidFill>
            <a:srgbClr val="0070C0"/>
          </a:solidFill>
        </p:spPr>
        <p:txBody>
          <a:bodyPr wrap="square" rtlCol="0">
            <a:spAutoFit/>
          </a:bodyPr>
          <a:lstStyle/>
          <a:p>
            <a:pPr algn="ctr"/>
            <a:r>
              <a:rPr lang="fr-FR" sz="1600" dirty="0">
                <a:solidFill>
                  <a:schemeClr val="bg1"/>
                </a:solidFill>
              </a:rPr>
              <a:t>CE QU’ODYSSEA PEUT APPORTER – INFORMATIONS</a:t>
            </a:r>
          </a:p>
        </p:txBody>
      </p:sp>
      <p:pic>
        <p:nvPicPr>
          <p:cNvPr id="2" name="Image 1"/>
          <p:cNvPicPr>
            <a:picLocks noChangeAspect="1"/>
          </p:cNvPicPr>
          <p:nvPr/>
        </p:nvPicPr>
        <p:blipFill>
          <a:blip r:embed="rId2"/>
          <a:stretch>
            <a:fillRect/>
          </a:stretch>
        </p:blipFill>
        <p:spPr>
          <a:xfrm>
            <a:off x="417302" y="978741"/>
            <a:ext cx="5246954" cy="3651231"/>
          </a:xfrm>
          <a:prstGeom prst="rect">
            <a:avLst/>
          </a:prstGeom>
        </p:spPr>
      </p:pic>
      <p:sp>
        <p:nvSpPr>
          <p:cNvPr id="5" name="Rectangle 4">
            <a:extLst>
              <a:ext uri="{FF2B5EF4-FFF2-40B4-BE49-F238E27FC236}">
                <a16:creationId xmlns:a16="http://schemas.microsoft.com/office/drawing/2014/main" id="{98429A35-6A33-194E-8AA6-5881DEAC2BD3}"/>
              </a:ext>
            </a:extLst>
          </p:cNvPr>
          <p:cNvSpPr/>
          <p:nvPr/>
        </p:nvSpPr>
        <p:spPr>
          <a:xfrm>
            <a:off x="6388611" y="4937166"/>
            <a:ext cx="5246954" cy="1200329"/>
          </a:xfrm>
          <a:prstGeom prst="rect">
            <a:avLst/>
          </a:prstGeom>
        </p:spPr>
        <p:txBody>
          <a:bodyPr wrap="square">
            <a:spAutoFit/>
          </a:bodyPr>
          <a:lstStyle/>
          <a:p>
            <a:pPr algn="just" fontAlgn="base"/>
            <a:r>
              <a:rPr lang="fr-FR" sz="1200" b="0" i="0" dirty="0">
                <a:solidFill>
                  <a:schemeClr val="accent5">
                    <a:lumMod val="50000"/>
                  </a:schemeClr>
                </a:solidFill>
                <a:effectLst/>
              </a:rPr>
              <a:t>La base de données Odyssea permets d’enregistrer les services aux plaisanciers standards, tel que la présence d’eau sur les pontons/quais ou même la présence de Wifi sur le port.</a:t>
            </a:r>
          </a:p>
          <a:p>
            <a:pPr algn="just" fontAlgn="base"/>
            <a:endParaRPr lang="fr-FR" sz="1200" dirty="0">
              <a:solidFill>
                <a:schemeClr val="accent5">
                  <a:lumMod val="50000"/>
                </a:schemeClr>
              </a:solidFill>
            </a:endParaRPr>
          </a:p>
          <a:p>
            <a:pPr algn="just" fontAlgn="base"/>
            <a:r>
              <a:rPr lang="fr-FR" sz="1200" b="0" i="0" dirty="0">
                <a:solidFill>
                  <a:schemeClr val="accent5">
                    <a:lumMod val="50000"/>
                  </a:schemeClr>
                </a:solidFill>
                <a:effectLst/>
              </a:rPr>
              <a:t>Une partie du formulaire permets d’informer les plaisanciers de la présence ou non de stations d’avitaillement et de leur disponibilité. </a:t>
            </a:r>
          </a:p>
        </p:txBody>
      </p:sp>
      <p:pic>
        <p:nvPicPr>
          <p:cNvPr id="3" name="Image 2"/>
          <p:cNvPicPr>
            <a:picLocks noChangeAspect="1"/>
          </p:cNvPicPr>
          <p:nvPr/>
        </p:nvPicPr>
        <p:blipFill rotWithShape="1">
          <a:blip r:embed="rId3"/>
          <a:srcRect t="1" b="1258"/>
          <a:stretch/>
        </p:blipFill>
        <p:spPr>
          <a:xfrm>
            <a:off x="6388611" y="1085417"/>
            <a:ext cx="5246954" cy="3544555"/>
          </a:xfrm>
          <a:prstGeom prst="rect">
            <a:avLst/>
          </a:prstGeom>
        </p:spPr>
      </p:pic>
    </p:spTree>
    <p:extLst>
      <p:ext uri="{BB962C8B-B14F-4D97-AF65-F5344CB8AC3E}">
        <p14:creationId xmlns:p14="http://schemas.microsoft.com/office/powerpoint/2010/main" val="9121512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8429A35-6A33-194E-8AA6-5881DEAC2BD3}"/>
              </a:ext>
            </a:extLst>
          </p:cNvPr>
          <p:cNvSpPr/>
          <p:nvPr/>
        </p:nvSpPr>
        <p:spPr>
          <a:xfrm>
            <a:off x="621634" y="4752501"/>
            <a:ext cx="4855693" cy="1200329"/>
          </a:xfrm>
          <a:prstGeom prst="rect">
            <a:avLst/>
          </a:prstGeom>
        </p:spPr>
        <p:txBody>
          <a:bodyPr wrap="square">
            <a:spAutoFit/>
          </a:bodyPr>
          <a:lstStyle/>
          <a:p>
            <a:pPr algn="just" fontAlgn="base"/>
            <a:r>
              <a:rPr lang="fr-FR" sz="1200" b="0" i="0" dirty="0">
                <a:solidFill>
                  <a:schemeClr val="accent5">
                    <a:lumMod val="50000"/>
                  </a:schemeClr>
                </a:solidFill>
                <a:effectLst/>
              </a:rPr>
              <a:t>Toutes les informations sur l’approche et l’entrée du port peuvent être renseignés sur la base de données Odyssea et disponible aux plaisanciers.</a:t>
            </a:r>
          </a:p>
          <a:p>
            <a:pPr algn="just" fontAlgn="base"/>
            <a:endParaRPr lang="fr-FR" sz="1200" dirty="0">
              <a:solidFill>
                <a:schemeClr val="accent5">
                  <a:lumMod val="50000"/>
                </a:schemeClr>
              </a:solidFill>
            </a:endParaRPr>
          </a:p>
          <a:p>
            <a:pPr algn="just" fontAlgn="base"/>
            <a:r>
              <a:rPr lang="fr-FR" sz="1200" dirty="0">
                <a:solidFill>
                  <a:schemeClr val="accent5">
                    <a:lumMod val="50000"/>
                  </a:schemeClr>
                </a:solidFill>
              </a:rPr>
              <a:t>Il est possible d’ajouter les miles nautiques séparant un port des ports voisins, ainsi que toutes informations d’aide à la navigation autour et dans le port.</a:t>
            </a:r>
            <a:endParaRPr lang="fr-FR" sz="1200" b="0" i="0" dirty="0">
              <a:solidFill>
                <a:schemeClr val="accent5">
                  <a:lumMod val="50000"/>
                </a:schemeClr>
              </a:solidFill>
              <a:effectLst/>
            </a:endParaRPr>
          </a:p>
        </p:txBody>
      </p:sp>
      <p:sp>
        <p:nvSpPr>
          <p:cNvPr id="4" name="ZoneTexte 3">
            <a:extLst>
              <a:ext uri="{FF2B5EF4-FFF2-40B4-BE49-F238E27FC236}">
                <a16:creationId xmlns:a16="http://schemas.microsoft.com/office/drawing/2014/main" id="{BC3953DB-E6E8-7D44-8795-663B43929DC8}"/>
              </a:ext>
            </a:extLst>
          </p:cNvPr>
          <p:cNvSpPr txBox="1"/>
          <p:nvPr/>
        </p:nvSpPr>
        <p:spPr>
          <a:xfrm>
            <a:off x="0" y="104745"/>
            <a:ext cx="12192000" cy="338554"/>
          </a:xfrm>
          <a:prstGeom prst="rect">
            <a:avLst/>
          </a:prstGeom>
          <a:solidFill>
            <a:srgbClr val="0070C0"/>
          </a:solidFill>
        </p:spPr>
        <p:txBody>
          <a:bodyPr wrap="square" rtlCol="0">
            <a:spAutoFit/>
          </a:bodyPr>
          <a:lstStyle/>
          <a:p>
            <a:pPr algn="ctr"/>
            <a:r>
              <a:rPr lang="fr-FR" sz="1600" dirty="0">
                <a:solidFill>
                  <a:schemeClr val="bg1"/>
                </a:solidFill>
              </a:rPr>
              <a:t>CE QU’ODYSSEA PEUT APPORTER – INFORMATIONS</a:t>
            </a:r>
          </a:p>
        </p:txBody>
      </p:sp>
      <p:sp>
        <p:nvSpPr>
          <p:cNvPr id="5" name="Rectangle 4">
            <a:extLst>
              <a:ext uri="{FF2B5EF4-FFF2-40B4-BE49-F238E27FC236}">
                <a16:creationId xmlns:a16="http://schemas.microsoft.com/office/drawing/2014/main" id="{98429A35-6A33-194E-8AA6-5881DEAC2BD3}"/>
              </a:ext>
            </a:extLst>
          </p:cNvPr>
          <p:cNvSpPr/>
          <p:nvPr/>
        </p:nvSpPr>
        <p:spPr>
          <a:xfrm>
            <a:off x="6677176" y="3524855"/>
            <a:ext cx="4362126" cy="461665"/>
          </a:xfrm>
          <a:prstGeom prst="rect">
            <a:avLst/>
          </a:prstGeom>
        </p:spPr>
        <p:txBody>
          <a:bodyPr wrap="square">
            <a:spAutoFit/>
          </a:bodyPr>
          <a:lstStyle/>
          <a:p>
            <a:pPr algn="just" fontAlgn="base"/>
            <a:r>
              <a:rPr lang="fr-FR" sz="1200" b="0" i="0" dirty="0">
                <a:solidFill>
                  <a:schemeClr val="accent5">
                    <a:lumMod val="50000"/>
                  </a:schemeClr>
                </a:solidFill>
                <a:effectLst/>
              </a:rPr>
              <a:t>Les informations de capacité d’accueil sont également disponible sur la base de données Odyssea.</a:t>
            </a:r>
          </a:p>
        </p:txBody>
      </p:sp>
      <p:pic>
        <p:nvPicPr>
          <p:cNvPr id="6" name="Image 5"/>
          <p:cNvPicPr>
            <a:picLocks noChangeAspect="1"/>
          </p:cNvPicPr>
          <p:nvPr/>
        </p:nvPicPr>
        <p:blipFill>
          <a:blip r:embed="rId2"/>
          <a:stretch>
            <a:fillRect/>
          </a:stretch>
        </p:blipFill>
        <p:spPr>
          <a:xfrm>
            <a:off x="621635" y="1085417"/>
            <a:ext cx="4855692" cy="3544555"/>
          </a:xfrm>
          <a:prstGeom prst="rect">
            <a:avLst/>
          </a:prstGeom>
        </p:spPr>
      </p:pic>
      <p:pic>
        <p:nvPicPr>
          <p:cNvPr id="8" name="Image 7"/>
          <p:cNvPicPr>
            <a:picLocks noChangeAspect="1"/>
          </p:cNvPicPr>
          <p:nvPr/>
        </p:nvPicPr>
        <p:blipFill>
          <a:blip r:embed="rId3"/>
          <a:stretch>
            <a:fillRect/>
          </a:stretch>
        </p:blipFill>
        <p:spPr>
          <a:xfrm>
            <a:off x="6677176" y="789709"/>
            <a:ext cx="4434687" cy="2618838"/>
          </a:xfrm>
          <a:prstGeom prst="rect">
            <a:avLst/>
          </a:prstGeom>
        </p:spPr>
      </p:pic>
      <p:pic>
        <p:nvPicPr>
          <p:cNvPr id="9" name="Image 8"/>
          <p:cNvPicPr>
            <a:picLocks noChangeAspect="1"/>
          </p:cNvPicPr>
          <p:nvPr/>
        </p:nvPicPr>
        <p:blipFill>
          <a:blip r:embed="rId4"/>
          <a:stretch>
            <a:fillRect/>
          </a:stretch>
        </p:blipFill>
        <p:spPr>
          <a:xfrm>
            <a:off x="6677176" y="4294372"/>
            <a:ext cx="4434687" cy="916258"/>
          </a:xfrm>
          <a:prstGeom prst="rect">
            <a:avLst/>
          </a:prstGeom>
        </p:spPr>
      </p:pic>
      <p:sp>
        <p:nvSpPr>
          <p:cNvPr id="10" name="Rectangle 9">
            <a:extLst>
              <a:ext uri="{FF2B5EF4-FFF2-40B4-BE49-F238E27FC236}">
                <a16:creationId xmlns:a16="http://schemas.microsoft.com/office/drawing/2014/main" id="{98429A35-6A33-194E-8AA6-5881DEAC2BD3}"/>
              </a:ext>
            </a:extLst>
          </p:cNvPr>
          <p:cNvSpPr/>
          <p:nvPr/>
        </p:nvSpPr>
        <p:spPr>
          <a:xfrm>
            <a:off x="6677176" y="5352665"/>
            <a:ext cx="4362126" cy="461665"/>
          </a:xfrm>
          <a:prstGeom prst="rect">
            <a:avLst/>
          </a:prstGeom>
        </p:spPr>
        <p:txBody>
          <a:bodyPr wrap="square">
            <a:spAutoFit/>
          </a:bodyPr>
          <a:lstStyle/>
          <a:p>
            <a:pPr algn="just" fontAlgn="base"/>
            <a:r>
              <a:rPr lang="fr-FR" sz="1200" b="0" i="0" dirty="0">
                <a:solidFill>
                  <a:schemeClr val="accent5">
                    <a:lumMod val="50000"/>
                  </a:schemeClr>
                </a:solidFill>
                <a:effectLst/>
              </a:rPr>
              <a:t>Il est possible d’ajouter les numéros de contact de tous les organismes de sécurité sur le port.</a:t>
            </a:r>
          </a:p>
        </p:txBody>
      </p:sp>
    </p:spTree>
    <p:extLst>
      <p:ext uri="{BB962C8B-B14F-4D97-AF65-F5344CB8AC3E}">
        <p14:creationId xmlns:p14="http://schemas.microsoft.com/office/powerpoint/2010/main" val="2661991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8429A35-6A33-194E-8AA6-5881DEAC2BD3}"/>
              </a:ext>
            </a:extLst>
          </p:cNvPr>
          <p:cNvSpPr/>
          <p:nvPr/>
        </p:nvSpPr>
        <p:spPr>
          <a:xfrm>
            <a:off x="342216" y="4423720"/>
            <a:ext cx="5246954" cy="646331"/>
          </a:xfrm>
          <a:prstGeom prst="rect">
            <a:avLst/>
          </a:prstGeom>
        </p:spPr>
        <p:txBody>
          <a:bodyPr wrap="square">
            <a:spAutoFit/>
          </a:bodyPr>
          <a:lstStyle/>
          <a:p>
            <a:pPr algn="just" fontAlgn="base"/>
            <a:r>
              <a:rPr lang="fr-FR" sz="1200" b="0" i="0" dirty="0">
                <a:solidFill>
                  <a:schemeClr val="accent5">
                    <a:lumMod val="50000"/>
                  </a:schemeClr>
                </a:solidFill>
                <a:effectLst/>
              </a:rPr>
              <a:t>La base de données Odyssea permets d’enregistrer la présence de point de récupération de déchets en fonction de leur type, de tris sélectifs et type de déchets collectés.</a:t>
            </a:r>
          </a:p>
        </p:txBody>
      </p:sp>
      <p:sp>
        <p:nvSpPr>
          <p:cNvPr id="4" name="ZoneTexte 3">
            <a:extLst>
              <a:ext uri="{FF2B5EF4-FFF2-40B4-BE49-F238E27FC236}">
                <a16:creationId xmlns:a16="http://schemas.microsoft.com/office/drawing/2014/main" id="{BC3953DB-E6E8-7D44-8795-663B43929DC8}"/>
              </a:ext>
            </a:extLst>
          </p:cNvPr>
          <p:cNvSpPr txBox="1"/>
          <p:nvPr/>
        </p:nvSpPr>
        <p:spPr>
          <a:xfrm>
            <a:off x="0" y="104745"/>
            <a:ext cx="12192000" cy="338554"/>
          </a:xfrm>
          <a:prstGeom prst="rect">
            <a:avLst/>
          </a:prstGeom>
          <a:solidFill>
            <a:srgbClr val="0070C0"/>
          </a:solidFill>
        </p:spPr>
        <p:txBody>
          <a:bodyPr wrap="square" rtlCol="0">
            <a:spAutoFit/>
          </a:bodyPr>
          <a:lstStyle/>
          <a:p>
            <a:pPr algn="ctr"/>
            <a:r>
              <a:rPr lang="fr-FR" sz="1600" dirty="0">
                <a:solidFill>
                  <a:schemeClr val="bg1"/>
                </a:solidFill>
              </a:rPr>
              <a:t>CE QU’ODYSSEA PEUT APPORTER – INFORMATIONS</a:t>
            </a:r>
          </a:p>
        </p:txBody>
      </p:sp>
      <p:sp>
        <p:nvSpPr>
          <p:cNvPr id="5" name="Rectangle 4">
            <a:extLst>
              <a:ext uri="{FF2B5EF4-FFF2-40B4-BE49-F238E27FC236}">
                <a16:creationId xmlns:a16="http://schemas.microsoft.com/office/drawing/2014/main" id="{98429A35-6A33-194E-8AA6-5881DEAC2BD3}"/>
              </a:ext>
            </a:extLst>
          </p:cNvPr>
          <p:cNvSpPr/>
          <p:nvPr/>
        </p:nvSpPr>
        <p:spPr>
          <a:xfrm>
            <a:off x="6446800" y="4886474"/>
            <a:ext cx="5107895" cy="1200329"/>
          </a:xfrm>
          <a:prstGeom prst="rect">
            <a:avLst/>
          </a:prstGeom>
        </p:spPr>
        <p:txBody>
          <a:bodyPr wrap="square">
            <a:spAutoFit/>
          </a:bodyPr>
          <a:lstStyle/>
          <a:p>
            <a:pPr algn="just" fontAlgn="base"/>
            <a:r>
              <a:rPr lang="fr-FR" sz="1200" b="0" i="0" dirty="0">
                <a:solidFill>
                  <a:schemeClr val="accent5">
                    <a:lumMod val="50000"/>
                  </a:schemeClr>
                </a:solidFill>
                <a:effectLst/>
              </a:rPr>
              <a:t>Pour de nombreux types de points d’intérêt, dont les ports, la base de données Odyssea permets d’ajouter un site de réservation en ligne, et de détailler les tarifs et moyens de paiements acceptés pour le port.</a:t>
            </a:r>
          </a:p>
          <a:p>
            <a:pPr algn="just" fontAlgn="base"/>
            <a:r>
              <a:rPr lang="fr-FR" sz="1200" dirty="0">
                <a:solidFill>
                  <a:schemeClr val="accent5">
                    <a:lumMod val="50000"/>
                  </a:schemeClr>
                </a:solidFill>
              </a:rPr>
              <a:t>De plus, dans la partie média, il est aussi possible par exemple de mettre à disposition un document en téléchargement détaillant tous les tarifs, et condition de réservation par exemple.</a:t>
            </a:r>
            <a:endParaRPr lang="fr-FR" sz="1200" b="0" i="0" dirty="0">
              <a:solidFill>
                <a:schemeClr val="accent5">
                  <a:lumMod val="50000"/>
                </a:schemeClr>
              </a:solidFill>
              <a:effectLst/>
            </a:endParaRPr>
          </a:p>
        </p:txBody>
      </p:sp>
      <p:pic>
        <p:nvPicPr>
          <p:cNvPr id="6" name="Image 5"/>
          <p:cNvPicPr>
            <a:picLocks noChangeAspect="1"/>
          </p:cNvPicPr>
          <p:nvPr/>
        </p:nvPicPr>
        <p:blipFill>
          <a:blip r:embed="rId2"/>
          <a:stretch>
            <a:fillRect/>
          </a:stretch>
        </p:blipFill>
        <p:spPr>
          <a:xfrm>
            <a:off x="267131" y="2001260"/>
            <a:ext cx="5397125" cy="2236347"/>
          </a:xfrm>
          <a:prstGeom prst="rect">
            <a:avLst/>
          </a:prstGeom>
        </p:spPr>
      </p:pic>
      <p:pic>
        <p:nvPicPr>
          <p:cNvPr id="8" name="Image 7"/>
          <p:cNvPicPr>
            <a:picLocks noChangeAspect="1"/>
          </p:cNvPicPr>
          <p:nvPr/>
        </p:nvPicPr>
        <p:blipFill>
          <a:blip r:embed="rId3"/>
          <a:stretch>
            <a:fillRect/>
          </a:stretch>
        </p:blipFill>
        <p:spPr>
          <a:xfrm>
            <a:off x="6446800" y="1183183"/>
            <a:ext cx="5107895" cy="3625128"/>
          </a:xfrm>
          <a:prstGeom prst="rect">
            <a:avLst/>
          </a:prstGeom>
        </p:spPr>
      </p:pic>
    </p:spTree>
    <p:extLst>
      <p:ext uri="{BB962C8B-B14F-4D97-AF65-F5344CB8AC3E}">
        <p14:creationId xmlns:p14="http://schemas.microsoft.com/office/powerpoint/2010/main" val="38868458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BC3953DB-E6E8-7D44-8795-663B43929DC8}"/>
              </a:ext>
            </a:extLst>
          </p:cNvPr>
          <p:cNvSpPr txBox="1"/>
          <p:nvPr/>
        </p:nvSpPr>
        <p:spPr>
          <a:xfrm>
            <a:off x="0" y="104745"/>
            <a:ext cx="12192000" cy="338554"/>
          </a:xfrm>
          <a:prstGeom prst="rect">
            <a:avLst/>
          </a:prstGeom>
          <a:solidFill>
            <a:srgbClr val="0070C0"/>
          </a:solidFill>
        </p:spPr>
        <p:txBody>
          <a:bodyPr wrap="square" rtlCol="0">
            <a:spAutoFit/>
          </a:bodyPr>
          <a:lstStyle/>
          <a:p>
            <a:pPr algn="ctr"/>
            <a:r>
              <a:rPr lang="fr-FR" sz="1600" dirty="0">
                <a:solidFill>
                  <a:schemeClr val="bg1"/>
                </a:solidFill>
              </a:rPr>
              <a:t>CE QU’ODYSSEA PEUT APPORTER – AFFICHAGE DES INFORMATIONS</a:t>
            </a:r>
          </a:p>
        </p:txBody>
      </p:sp>
      <p:pic>
        <p:nvPicPr>
          <p:cNvPr id="2" name="Image 1"/>
          <p:cNvPicPr>
            <a:picLocks noChangeAspect="1"/>
          </p:cNvPicPr>
          <p:nvPr/>
        </p:nvPicPr>
        <p:blipFill>
          <a:blip r:embed="rId2"/>
          <a:stretch>
            <a:fillRect/>
          </a:stretch>
        </p:blipFill>
        <p:spPr>
          <a:xfrm>
            <a:off x="1931437" y="724988"/>
            <a:ext cx="8666097" cy="5912188"/>
          </a:xfrm>
          <a:prstGeom prst="rect">
            <a:avLst/>
          </a:prstGeom>
        </p:spPr>
      </p:pic>
    </p:spTree>
    <p:extLst>
      <p:ext uri="{BB962C8B-B14F-4D97-AF65-F5344CB8AC3E}">
        <p14:creationId xmlns:p14="http://schemas.microsoft.com/office/powerpoint/2010/main" val="23846262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BC3953DB-E6E8-7D44-8795-663B43929DC8}"/>
              </a:ext>
            </a:extLst>
          </p:cNvPr>
          <p:cNvSpPr txBox="1"/>
          <p:nvPr/>
        </p:nvSpPr>
        <p:spPr>
          <a:xfrm>
            <a:off x="0" y="104745"/>
            <a:ext cx="12192000" cy="338554"/>
          </a:xfrm>
          <a:prstGeom prst="rect">
            <a:avLst/>
          </a:prstGeom>
          <a:solidFill>
            <a:srgbClr val="0070C0"/>
          </a:solidFill>
        </p:spPr>
        <p:txBody>
          <a:bodyPr wrap="square" rtlCol="0">
            <a:spAutoFit/>
          </a:bodyPr>
          <a:lstStyle/>
          <a:p>
            <a:pPr algn="ctr"/>
            <a:r>
              <a:rPr lang="fr-FR" sz="1600" dirty="0">
                <a:solidFill>
                  <a:schemeClr val="bg1"/>
                </a:solidFill>
              </a:rPr>
              <a:t>CE QU’ODYSSEA PEUT APPORTER – AFFICHAGE DES INFORMATIONS</a:t>
            </a:r>
          </a:p>
        </p:txBody>
      </p:sp>
      <p:pic>
        <p:nvPicPr>
          <p:cNvPr id="3" name="Image 2"/>
          <p:cNvPicPr>
            <a:picLocks noChangeAspect="1"/>
          </p:cNvPicPr>
          <p:nvPr/>
        </p:nvPicPr>
        <p:blipFill>
          <a:blip r:embed="rId2"/>
          <a:stretch>
            <a:fillRect/>
          </a:stretch>
        </p:blipFill>
        <p:spPr>
          <a:xfrm>
            <a:off x="1894113" y="531405"/>
            <a:ext cx="8848531" cy="6012463"/>
          </a:xfrm>
          <a:prstGeom prst="rect">
            <a:avLst/>
          </a:prstGeom>
        </p:spPr>
      </p:pic>
    </p:spTree>
    <p:extLst>
      <p:ext uri="{BB962C8B-B14F-4D97-AF65-F5344CB8AC3E}">
        <p14:creationId xmlns:p14="http://schemas.microsoft.com/office/powerpoint/2010/main" val="28941570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BC3953DB-E6E8-7D44-8795-663B43929DC8}"/>
              </a:ext>
            </a:extLst>
          </p:cNvPr>
          <p:cNvSpPr txBox="1"/>
          <p:nvPr/>
        </p:nvSpPr>
        <p:spPr>
          <a:xfrm>
            <a:off x="0" y="3228945"/>
            <a:ext cx="12192000" cy="400110"/>
          </a:xfrm>
          <a:prstGeom prst="rect">
            <a:avLst/>
          </a:prstGeom>
          <a:solidFill>
            <a:srgbClr val="00B050"/>
          </a:solidFill>
        </p:spPr>
        <p:txBody>
          <a:bodyPr wrap="square" rtlCol="0">
            <a:spAutoFit/>
          </a:bodyPr>
          <a:lstStyle/>
          <a:p>
            <a:pPr algn="ctr"/>
            <a:r>
              <a:rPr lang="fr-FR" sz="2000" dirty="0">
                <a:solidFill>
                  <a:schemeClr val="bg1"/>
                </a:solidFill>
              </a:rPr>
              <a:t>CE QU’ODYSSEA PEUT APPORTER – OFFRES PLAISANCIERS</a:t>
            </a:r>
          </a:p>
        </p:txBody>
      </p:sp>
    </p:spTree>
    <p:extLst>
      <p:ext uri="{BB962C8B-B14F-4D97-AF65-F5344CB8AC3E}">
        <p14:creationId xmlns:p14="http://schemas.microsoft.com/office/powerpoint/2010/main" val="16294467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8429A35-6A33-194E-8AA6-5881DEAC2BD3}"/>
              </a:ext>
            </a:extLst>
          </p:cNvPr>
          <p:cNvSpPr/>
          <p:nvPr/>
        </p:nvSpPr>
        <p:spPr>
          <a:xfrm>
            <a:off x="851748" y="4806248"/>
            <a:ext cx="4543774" cy="1200329"/>
          </a:xfrm>
          <a:prstGeom prst="rect">
            <a:avLst/>
          </a:prstGeom>
        </p:spPr>
        <p:txBody>
          <a:bodyPr wrap="square">
            <a:spAutoFit/>
          </a:bodyPr>
          <a:lstStyle/>
          <a:p>
            <a:pPr algn="just" fontAlgn="base"/>
            <a:r>
              <a:rPr lang="fr-FR" sz="1200" b="0" i="0" dirty="0">
                <a:solidFill>
                  <a:schemeClr val="accent5">
                    <a:lumMod val="50000"/>
                  </a:schemeClr>
                </a:solidFill>
                <a:effectLst/>
              </a:rPr>
              <a:t>Il est possible d’ajouter à tous les ports des offres réservés aux plaisanciers. </a:t>
            </a:r>
          </a:p>
          <a:p>
            <a:pPr algn="just" fontAlgn="base"/>
            <a:endParaRPr lang="fr-FR" sz="1200" dirty="0">
              <a:solidFill>
                <a:schemeClr val="accent5">
                  <a:lumMod val="50000"/>
                </a:schemeClr>
              </a:solidFill>
            </a:endParaRPr>
          </a:p>
          <a:p>
            <a:pPr algn="just" fontAlgn="base"/>
            <a:r>
              <a:rPr lang="fr-FR" sz="1200" b="0" i="0" dirty="0">
                <a:solidFill>
                  <a:schemeClr val="accent5">
                    <a:lumMod val="50000"/>
                  </a:schemeClr>
                </a:solidFill>
                <a:effectLst/>
              </a:rPr>
              <a:t>Chaque port peut proposer, en fonction d’un critère définit (comme un nombre de miles nautiques parcourus, un nombre de nuitées dans un port </a:t>
            </a:r>
            <a:r>
              <a:rPr lang="fr-FR" sz="1200" b="0" i="0" dirty="0" err="1">
                <a:solidFill>
                  <a:schemeClr val="accent5">
                    <a:lumMod val="50000"/>
                  </a:schemeClr>
                </a:solidFill>
                <a:effectLst/>
              </a:rPr>
              <a:t>etc</a:t>
            </a:r>
            <a:r>
              <a:rPr lang="fr-FR" sz="1200" b="0" i="0" dirty="0">
                <a:solidFill>
                  <a:schemeClr val="accent5">
                    <a:lumMod val="50000"/>
                  </a:schemeClr>
                </a:solidFill>
                <a:effectLst/>
              </a:rPr>
              <a:t> ) un cadeau ou une réduction de tarif.</a:t>
            </a:r>
          </a:p>
        </p:txBody>
      </p:sp>
      <p:sp>
        <p:nvSpPr>
          <p:cNvPr id="4" name="ZoneTexte 3">
            <a:extLst>
              <a:ext uri="{FF2B5EF4-FFF2-40B4-BE49-F238E27FC236}">
                <a16:creationId xmlns:a16="http://schemas.microsoft.com/office/drawing/2014/main" id="{BC3953DB-E6E8-7D44-8795-663B43929DC8}"/>
              </a:ext>
            </a:extLst>
          </p:cNvPr>
          <p:cNvSpPr txBox="1"/>
          <p:nvPr/>
        </p:nvSpPr>
        <p:spPr>
          <a:xfrm>
            <a:off x="0" y="33992"/>
            <a:ext cx="12192000" cy="338554"/>
          </a:xfrm>
          <a:prstGeom prst="rect">
            <a:avLst/>
          </a:prstGeom>
          <a:solidFill>
            <a:srgbClr val="0070C0"/>
          </a:solidFill>
        </p:spPr>
        <p:txBody>
          <a:bodyPr wrap="square" rtlCol="0">
            <a:spAutoFit/>
          </a:bodyPr>
          <a:lstStyle/>
          <a:p>
            <a:pPr algn="ctr"/>
            <a:r>
              <a:rPr lang="fr-FR" sz="1600" dirty="0">
                <a:solidFill>
                  <a:schemeClr val="bg1"/>
                </a:solidFill>
              </a:rPr>
              <a:t>CE QU’ODYSSEA PEUT APPORTER – OFFRES PLAISANCIERS</a:t>
            </a:r>
          </a:p>
        </p:txBody>
      </p:sp>
      <p:sp>
        <p:nvSpPr>
          <p:cNvPr id="5" name="Rectangle 4">
            <a:extLst>
              <a:ext uri="{FF2B5EF4-FFF2-40B4-BE49-F238E27FC236}">
                <a16:creationId xmlns:a16="http://schemas.microsoft.com/office/drawing/2014/main" id="{98429A35-6A33-194E-8AA6-5881DEAC2BD3}"/>
              </a:ext>
            </a:extLst>
          </p:cNvPr>
          <p:cNvSpPr/>
          <p:nvPr/>
        </p:nvSpPr>
        <p:spPr>
          <a:xfrm>
            <a:off x="6216573" y="4806248"/>
            <a:ext cx="5107895" cy="461665"/>
          </a:xfrm>
          <a:prstGeom prst="rect">
            <a:avLst/>
          </a:prstGeom>
        </p:spPr>
        <p:txBody>
          <a:bodyPr wrap="square">
            <a:spAutoFit/>
          </a:bodyPr>
          <a:lstStyle/>
          <a:p>
            <a:pPr algn="just" fontAlgn="base"/>
            <a:r>
              <a:rPr lang="fr-FR" sz="1200" b="0" i="0" dirty="0">
                <a:solidFill>
                  <a:schemeClr val="accent5">
                    <a:lumMod val="50000"/>
                  </a:schemeClr>
                </a:solidFill>
                <a:effectLst/>
              </a:rPr>
              <a:t>Les offres dédiés aux plaisanciers sont affichés sous forme de liste sur la fiche d’informations des ports.</a:t>
            </a:r>
          </a:p>
        </p:txBody>
      </p:sp>
      <p:pic>
        <p:nvPicPr>
          <p:cNvPr id="2" name="Image 1"/>
          <p:cNvPicPr>
            <a:picLocks noChangeAspect="1"/>
          </p:cNvPicPr>
          <p:nvPr/>
        </p:nvPicPr>
        <p:blipFill rotWithShape="1">
          <a:blip r:embed="rId2"/>
          <a:srcRect l="559" t="892"/>
          <a:stretch/>
        </p:blipFill>
        <p:spPr>
          <a:xfrm>
            <a:off x="851748" y="1554480"/>
            <a:ext cx="4543774" cy="3074842"/>
          </a:xfrm>
          <a:prstGeom prst="rect">
            <a:avLst/>
          </a:prstGeom>
        </p:spPr>
      </p:pic>
      <p:pic>
        <p:nvPicPr>
          <p:cNvPr id="6" name="Image 5"/>
          <p:cNvPicPr>
            <a:picLocks noChangeAspect="1"/>
          </p:cNvPicPr>
          <p:nvPr/>
        </p:nvPicPr>
        <p:blipFill>
          <a:blip r:embed="rId3"/>
          <a:stretch>
            <a:fillRect/>
          </a:stretch>
        </p:blipFill>
        <p:spPr>
          <a:xfrm>
            <a:off x="6010836" y="1185841"/>
            <a:ext cx="5519370" cy="3443481"/>
          </a:xfrm>
          <a:prstGeom prst="rect">
            <a:avLst/>
          </a:prstGeom>
        </p:spPr>
      </p:pic>
    </p:spTree>
    <p:extLst>
      <p:ext uri="{BB962C8B-B14F-4D97-AF65-F5344CB8AC3E}">
        <p14:creationId xmlns:p14="http://schemas.microsoft.com/office/powerpoint/2010/main" val="10285237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BC3953DB-E6E8-7D44-8795-663B43929DC8}"/>
              </a:ext>
            </a:extLst>
          </p:cNvPr>
          <p:cNvSpPr txBox="1"/>
          <p:nvPr/>
        </p:nvSpPr>
        <p:spPr>
          <a:xfrm>
            <a:off x="0" y="3228945"/>
            <a:ext cx="12192000" cy="400110"/>
          </a:xfrm>
          <a:prstGeom prst="rect">
            <a:avLst/>
          </a:prstGeom>
          <a:solidFill>
            <a:srgbClr val="00B050"/>
          </a:solidFill>
        </p:spPr>
        <p:txBody>
          <a:bodyPr wrap="square" rtlCol="0">
            <a:spAutoFit/>
          </a:bodyPr>
          <a:lstStyle/>
          <a:p>
            <a:pPr algn="ctr"/>
            <a:r>
              <a:rPr lang="fr-FR" sz="2000" dirty="0">
                <a:solidFill>
                  <a:schemeClr val="bg1"/>
                </a:solidFill>
              </a:rPr>
              <a:t>CE QU’ODYSSEA PEUT APPORTER – PRESTATAIRES / CLUBS / PROFESSIONNELS</a:t>
            </a:r>
          </a:p>
        </p:txBody>
      </p:sp>
    </p:spTree>
    <p:extLst>
      <p:ext uri="{BB962C8B-B14F-4D97-AF65-F5344CB8AC3E}">
        <p14:creationId xmlns:p14="http://schemas.microsoft.com/office/powerpoint/2010/main" val="19101182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8429A35-6A33-194E-8AA6-5881DEAC2BD3}"/>
              </a:ext>
            </a:extLst>
          </p:cNvPr>
          <p:cNvSpPr/>
          <p:nvPr/>
        </p:nvSpPr>
        <p:spPr>
          <a:xfrm>
            <a:off x="1651379" y="5192071"/>
            <a:ext cx="9157648" cy="830997"/>
          </a:xfrm>
          <a:prstGeom prst="rect">
            <a:avLst/>
          </a:prstGeom>
        </p:spPr>
        <p:txBody>
          <a:bodyPr wrap="square">
            <a:spAutoFit/>
          </a:bodyPr>
          <a:lstStyle/>
          <a:p>
            <a:pPr algn="ctr" fontAlgn="base"/>
            <a:r>
              <a:rPr lang="fr-FR" sz="1200" b="0" i="0" dirty="0">
                <a:solidFill>
                  <a:schemeClr val="accent5">
                    <a:lumMod val="50000"/>
                  </a:schemeClr>
                </a:solidFill>
                <a:effectLst/>
              </a:rPr>
              <a:t>Les fiches de ports afficheront une liste des professionnels nautiques présents sur le port, ainsi que tous les prestataires, clubs et associations nautiques. </a:t>
            </a:r>
          </a:p>
          <a:p>
            <a:pPr algn="ctr" fontAlgn="base"/>
            <a:endParaRPr lang="fr-FR" sz="1200" b="0" i="0" dirty="0">
              <a:solidFill>
                <a:schemeClr val="accent5">
                  <a:lumMod val="50000"/>
                </a:schemeClr>
              </a:solidFill>
              <a:effectLst/>
            </a:endParaRPr>
          </a:p>
          <a:p>
            <a:pPr algn="ctr" fontAlgn="base"/>
            <a:r>
              <a:rPr lang="fr-FR" sz="1200" dirty="0">
                <a:solidFill>
                  <a:schemeClr val="accent5">
                    <a:lumMod val="50000"/>
                  </a:schemeClr>
                </a:solidFill>
              </a:rPr>
              <a:t>Ainsi, un plaisancier, en allant sur les informations du port, pourra trouver les shipchandlers les plus proches ou encore les clubs de plongée etc… </a:t>
            </a:r>
          </a:p>
        </p:txBody>
      </p:sp>
      <p:sp>
        <p:nvSpPr>
          <p:cNvPr id="4" name="ZoneTexte 3">
            <a:extLst>
              <a:ext uri="{FF2B5EF4-FFF2-40B4-BE49-F238E27FC236}">
                <a16:creationId xmlns:a16="http://schemas.microsoft.com/office/drawing/2014/main" id="{BC3953DB-E6E8-7D44-8795-663B43929DC8}"/>
              </a:ext>
            </a:extLst>
          </p:cNvPr>
          <p:cNvSpPr txBox="1"/>
          <p:nvPr/>
        </p:nvSpPr>
        <p:spPr>
          <a:xfrm>
            <a:off x="0" y="104745"/>
            <a:ext cx="12192000" cy="338554"/>
          </a:xfrm>
          <a:prstGeom prst="rect">
            <a:avLst/>
          </a:prstGeom>
          <a:solidFill>
            <a:srgbClr val="0070C0"/>
          </a:solidFill>
        </p:spPr>
        <p:txBody>
          <a:bodyPr wrap="square" rtlCol="0">
            <a:spAutoFit/>
          </a:bodyPr>
          <a:lstStyle/>
          <a:p>
            <a:pPr algn="ctr"/>
            <a:r>
              <a:rPr lang="fr-FR" sz="1600" dirty="0">
                <a:solidFill>
                  <a:schemeClr val="bg1"/>
                </a:solidFill>
              </a:rPr>
              <a:t>CE QU’ODYSSEA PEUT APPORTER – PRESTATAIRES / CLUBS / PROFESSIONNELS</a:t>
            </a:r>
          </a:p>
        </p:txBody>
      </p:sp>
      <p:pic>
        <p:nvPicPr>
          <p:cNvPr id="2" name="Image 1"/>
          <p:cNvPicPr>
            <a:picLocks noChangeAspect="1"/>
          </p:cNvPicPr>
          <p:nvPr/>
        </p:nvPicPr>
        <p:blipFill>
          <a:blip r:embed="rId2"/>
          <a:stretch>
            <a:fillRect/>
          </a:stretch>
        </p:blipFill>
        <p:spPr>
          <a:xfrm>
            <a:off x="6402626" y="1147666"/>
            <a:ext cx="5216513" cy="3658279"/>
          </a:xfrm>
          <a:prstGeom prst="rect">
            <a:avLst/>
          </a:prstGeom>
        </p:spPr>
      </p:pic>
      <p:pic>
        <p:nvPicPr>
          <p:cNvPr id="3" name="Image 2"/>
          <p:cNvPicPr>
            <a:picLocks noChangeAspect="1"/>
          </p:cNvPicPr>
          <p:nvPr/>
        </p:nvPicPr>
        <p:blipFill>
          <a:blip r:embed="rId3"/>
          <a:stretch>
            <a:fillRect/>
          </a:stretch>
        </p:blipFill>
        <p:spPr>
          <a:xfrm>
            <a:off x="671804" y="1146061"/>
            <a:ext cx="5264797" cy="3659883"/>
          </a:xfrm>
          <a:prstGeom prst="rect">
            <a:avLst/>
          </a:prstGeom>
        </p:spPr>
      </p:pic>
    </p:spTree>
    <p:extLst>
      <p:ext uri="{BB962C8B-B14F-4D97-AF65-F5344CB8AC3E}">
        <p14:creationId xmlns:p14="http://schemas.microsoft.com/office/powerpoint/2010/main" val="39832707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BC3953DB-E6E8-7D44-8795-663B43929DC8}"/>
              </a:ext>
            </a:extLst>
          </p:cNvPr>
          <p:cNvSpPr txBox="1"/>
          <p:nvPr/>
        </p:nvSpPr>
        <p:spPr>
          <a:xfrm>
            <a:off x="0" y="3228945"/>
            <a:ext cx="12192000" cy="400110"/>
          </a:xfrm>
          <a:prstGeom prst="rect">
            <a:avLst/>
          </a:prstGeom>
          <a:solidFill>
            <a:srgbClr val="00B050"/>
          </a:solidFill>
        </p:spPr>
        <p:txBody>
          <a:bodyPr wrap="square" rtlCol="0">
            <a:spAutoFit/>
          </a:bodyPr>
          <a:lstStyle/>
          <a:p>
            <a:pPr algn="ctr"/>
            <a:r>
              <a:rPr lang="fr-FR" sz="2000" dirty="0">
                <a:solidFill>
                  <a:schemeClr val="bg1"/>
                </a:solidFill>
              </a:rPr>
              <a:t>CE QU’ODYSSEA PEUT APPORTER – TOP 5 / INCONTOURNABLES</a:t>
            </a:r>
          </a:p>
        </p:txBody>
      </p:sp>
    </p:spTree>
    <p:extLst>
      <p:ext uri="{BB962C8B-B14F-4D97-AF65-F5344CB8AC3E}">
        <p14:creationId xmlns:p14="http://schemas.microsoft.com/office/powerpoint/2010/main" val="21984220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C9AB59A1-6154-324D-9EC3-0BE86FF86DE5}"/>
              </a:ext>
            </a:extLst>
          </p:cNvPr>
          <p:cNvSpPr txBox="1"/>
          <p:nvPr/>
        </p:nvSpPr>
        <p:spPr>
          <a:xfrm>
            <a:off x="0" y="117801"/>
            <a:ext cx="12192000" cy="338554"/>
          </a:xfrm>
          <a:prstGeom prst="rect">
            <a:avLst/>
          </a:prstGeom>
          <a:solidFill>
            <a:srgbClr val="0070C0"/>
          </a:solidFill>
        </p:spPr>
        <p:txBody>
          <a:bodyPr wrap="square" rtlCol="0">
            <a:spAutoFit/>
          </a:bodyPr>
          <a:lstStyle/>
          <a:p>
            <a:pPr algn="ctr"/>
            <a:r>
              <a:rPr lang="fr-FR" sz="1600" dirty="0">
                <a:solidFill>
                  <a:schemeClr val="bg1"/>
                </a:solidFill>
              </a:rPr>
              <a:t>ANALYSE DES FICHES DE PRÉSENTATION DES PORTS DE PLAISANCE</a:t>
            </a:r>
          </a:p>
        </p:txBody>
      </p:sp>
      <p:sp>
        <p:nvSpPr>
          <p:cNvPr id="4" name="Rectangle 3">
            <a:extLst>
              <a:ext uri="{FF2B5EF4-FFF2-40B4-BE49-F238E27FC236}">
                <a16:creationId xmlns:a16="http://schemas.microsoft.com/office/drawing/2014/main" id="{8E8A6B3A-2203-884C-834B-4353CB357449}"/>
              </a:ext>
            </a:extLst>
          </p:cNvPr>
          <p:cNvSpPr/>
          <p:nvPr/>
        </p:nvSpPr>
        <p:spPr>
          <a:xfrm>
            <a:off x="242669" y="3105834"/>
            <a:ext cx="3174902" cy="646331"/>
          </a:xfrm>
          <a:prstGeom prst="rect">
            <a:avLst/>
          </a:prstGeom>
        </p:spPr>
        <p:txBody>
          <a:bodyPr wrap="square">
            <a:spAutoFit/>
          </a:bodyPr>
          <a:lstStyle/>
          <a:p>
            <a:r>
              <a:rPr lang="fr-FR" sz="1200" b="1" dirty="0">
                <a:solidFill>
                  <a:schemeClr val="tx2"/>
                </a:solidFill>
              </a:rPr>
              <a:t>Analyse des ports en 2 points :</a:t>
            </a:r>
          </a:p>
          <a:p>
            <a:pPr marL="285750" indent="-285750">
              <a:buFontTx/>
              <a:buChar char="-"/>
            </a:pPr>
            <a:r>
              <a:rPr lang="fr-FR" sz="1200" dirty="0">
                <a:solidFill>
                  <a:schemeClr val="tx2"/>
                </a:solidFill>
              </a:rPr>
              <a:t>Ce que contiennent les fiches ports</a:t>
            </a:r>
          </a:p>
          <a:p>
            <a:pPr marL="285750" indent="-285750">
              <a:buFontTx/>
              <a:buChar char="-"/>
            </a:pPr>
            <a:r>
              <a:rPr lang="fr-FR" sz="1200" dirty="0">
                <a:solidFill>
                  <a:schemeClr val="tx2"/>
                </a:solidFill>
              </a:rPr>
              <a:t>Ce qu’Odyssea peut apporter</a:t>
            </a:r>
          </a:p>
        </p:txBody>
      </p:sp>
      <p:sp>
        <p:nvSpPr>
          <p:cNvPr id="5" name="Rectangle 4">
            <a:extLst>
              <a:ext uri="{FF2B5EF4-FFF2-40B4-BE49-F238E27FC236}">
                <a16:creationId xmlns:a16="http://schemas.microsoft.com/office/drawing/2014/main" id="{8E8A6B3A-2203-884C-834B-4353CB357449}"/>
              </a:ext>
            </a:extLst>
          </p:cNvPr>
          <p:cNvSpPr/>
          <p:nvPr/>
        </p:nvSpPr>
        <p:spPr>
          <a:xfrm>
            <a:off x="3801442" y="547122"/>
            <a:ext cx="5191795" cy="246221"/>
          </a:xfrm>
          <a:prstGeom prst="rect">
            <a:avLst/>
          </a:prstGeom>
        </p:spPr>
        <p:txBody>
          <a:bodyPr wrap="square">
            <a:spAutoFit/>
          </a:bodyPr>
          <a:lstStyle/>
          <a:p>
            <a:r>
              <a:rPr lang="fr-FR" sz="1000" b="1" i="1" dirty="0">
                <a:solidFill>
                  <a:srgbClr val="C00000"/>
                </a:solidFill>
              </a:rPr>
              <a:t>* Uniquement les ports de plaisance de la Pointe des Galets, de Saint-Leu et de Saint-Gilles</a:t>
            </a:r>
          </a:p>
        </p:txBody>
      </p:sp>
      <p:pic>
        <p:nvPicPr>
          <p:cNvPr id="6" name="Image 5"/>
          <p:cNvPicPr>
            <a:picLocks noChangeAspect="1"/>
          </p:cNvPicPr>
          <p:nvPr/>
        </p:nvPicPr>
        <p:blipFill>
          <a:blip r:embed="rId2"/>
          <a:stretch>
            <a:fillRect/>
          </a:stretch>
        </p:blipFill>
        <p:spPr>
          <a:xfrm>
            <a:off x="4167554" y="1146158"/>
            <a:ext cx="6711826" cy="5346416"/>
          </a:xfrm>
          <a:prstGeom prst="rect">
            <a:avLst/>
          </a:prstGeom>
        </p:spPr>
      </p:pic>
    </p:spTree>
    <p:extLst>
      <p:ext uri="{BB962C8B-B14F-4D97-AF65-F5344CB8AC3E}">
        <p14:creationId xmlns:p14="http://schemas.microsoft.com/office/powerpoint/2010/main" val="31692769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8429A35-6A33-194E-8AA6-5881DEAC2BD3}"/>
              </a:ext>
            </a:extLst>
          </p:cNvPr>
          <p:cNvSpPr/>
          <p:nvPr/>
        </p:nvSpPr>
        <p:spPr>
          <a:xfrm>
            <a:off x="8464331" y="2644170"/>
            <a:ext cx="3150405" cy="1569660"/>
          </a:xfrm>
          <a:prstGeom prst="rect">
            <a:avLst/>
          </a:prstGeom>
        </p:spPr>
        <p:txBody>
          <a:bodyPr wrap="square">
            <a:spAutoFit/>
          </a:bodyPr>
          <a:lstStyle/>
          <a:p>
            <a:pPr algn="just" fontAlgn="base"/>
            <a:r>
              <a:rPr lang="fr-FR" sz="1200" b="0" i="0" dirty="0">
                <a:solidFill>
                  <a:schemeClr val="accent5">
                    <a:lumMod val="50000"/>
                  </a:schemeClr>
                </a:solidFill>
                <a:effectLst/>
              </a:rPr>
              <a:t>La fiche du port affiche un top 5 des escales autour du port. </a:t>
            </a:r>
          </a:p>
          <a:p>
            <a:pPr algn="just" fontAlgn="base"/>
            <a:endParaRPr lang="fr-FR" sz="1200" dirty="0">
              <a:solidFill>
                <a:schemeClr val="accent5">
                  <a:lumMod val="50000"/>
                </a:schemeClr>
              </a:solidFill>
            </a:endParaRPr>
          </a:p>
          <a:p>
            <a:pPr algn="just" fontAlgn="base"/>
            <a:r>
              <a:rPr lang="fr-FR" sz="1200" dirty="0">
                <a:solidFill>
                  <a:schemeClr val="accent5">
                    <a:lumMod val="50000"/>
                  </a:schemeClr>
                </a:solidFill>
              </a:rPr>
              <a:t>Chaque fiche est autonome et peut comporter toutes les informations standards d’une fiche, une description, photos, vidéos </a:t>
            </a:r>
            <a:r>
              <a:rPr lang="fr-FR" sz="1200" dirty="0" err="1">
                <a:solidFill>
                  <a:schemeClr val="accent5">
                    <a:lumMod val="50000"/>
                  </a:schemeClr>
                </a:solidFill>
              </a:rPr>
              <a:t>etc</a:t>
            </a:r>
            <a:r>
              <a:rPr lang="fr-FR" sz="1200" dirty="0">
                <a:solidFill>
                  <a:schemeClr val="accent5">
                    <a:lumMod val="50000"/>
                  </a:schemeClr>
                </a:solidFill>
              </a:rPr>
              <a:t> ainsi que toutes les informations de contact et réservation.</a:t>
            </a:r>
          </a:p>
        </p:txBody>
      </p:sp>
      <p:sp>
        <p:nvSpPr>
          <p:cNvPr id="4" name="ZoneTexte 3">
            <a:extLst>
              <a:ext uri="{FF2B5EF4-FFF2-40B4-BE49-F238E27FC236}">
                <a16:creationId xmlns:a16="http://schemas.microsoft.com/office/drawing/2014/main" id="{BC3953DB-E6E8-7D44-8795-663B43929DC8}"/>
              </a:ext>
            </a:extLst>
          </p:cNvPr>
          <p:cNvSpPr txBox="1"/>
          <p:nvPr/>
        </p:nvSpPr>
        <p:spPr>
          <a:xfrm>
            <a:off x="0" y="104745"/>
            <a:ext cx="12192000" cy="338554"/>
          </a:xfrm>
          <a:prstGeom prst="rect">
            <a:avLst/>
          </a:prstGeom>
          <a:solidFill>
            <a:srgbClr val="0070C0"/>
          </a:solidFill>
        </p:spPr>
        <p:txBody>
          <a:bodyPr wrap="square" rtlCol="0">
            <a:spAutoFit/>
          </a:bodyPr>
          <a:lstStyle/>
          <a:p>
            <a:pPr algn="ctr"/>
            <a:r>
              <a:rPr lang="fr-FR" sz="1600" dirty="0">
                <a:solidFill>
                  <a:schemeClr val="bg1"/>
                </a:solidFill>
              </a:rPr>
              <a:t>CE QU’ODYSSEA PEUT APPORTER – TOP 5 / INCONTOURNABLES</a:t>
            </a:r>
          </a:p>
        </p:txBody>
      </p:sp>
      <p:pic>
        <p:nvPicPr>
          <p:cNvPr id="3" name="Image 2"/>
          <p:cNvPicPr>
            <a:picLocks noChangeAspect="1"/>
          </p:cNvPicPr>
          <p:nvPr/>
        </p:nvPicPr>
        <p:blipFill>
          <a:blip r:embed="rId2"/>
          <a:stretch>
            <a:fillRect/>
          </a:stretch>
        </p:blipFill>
        <p:spPr>
          <a:xfrm>
            <a:off x="577264" y="970383"/>
            <a:ext cx="7145859" cy="5031563"/>
          </a:xfrm>
          <a:prstGeom prst="rect">
            <a:avLst/>
          </a:prstGeom>
        </p:spPr>
      </p:pic>
    </p:spTree>
    <p:extLst>
      <p:ext uri="{BB962C8B-B14F-4D97-AF65-F5344CB8AC3E}">
        <p14:creationId xmlns:p14="http://schemas.microsoft.com/office/powerpoint/2010/main" val="36931255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BC3953DB-E6E8-7D44-8795-663B43929DC8}"/>
              </a:ext>
            </a:extLst>
          </p:cNvPr>
          <p:cNvSpPr txBox="1"/>
          <p:nvPr/>
        </p:nvSpPr>
        <p:spPr>
          <a:xfrm>
            <a:off x="0" y="3228945"/>
            <a:ext cx="12192000" cy="400110"/>
          </a:xfrm>
          <a:prstGeom prst="rect">
            <a:avLst/>
          </a:prstGeom>
          <a:solidFill>
            <a:srgbClr val="00B050"/>
          </a:solidFill>
        </p:spPr>
        <p:txBody>
          <a:bodyPr wrap="square" rtlCol="0">
            <a:spAutoFit/>
          </a:bodyPr>
          <a:lstStyle/>
          <a:p>
            <a:pPr algn="ctr"/>
            <a:r>
              <a:rPr lang="fr-FR" sz="2000" dirty="0">
                <a:solidFill>
                  <a:schemeClr val="bg1"/>
                </a:solidFill>
              </a:rPr>
              <a:t>CE QU’ODYSSEA PEUT APPORTER – BALADES &amp; ITINÉRAIRES</a:t>
            </a:r>
          </a:p>
        </p:txBody>
      </p:sp>
    </p:spTree>
    <p:extLst>
      <p:ext uri="{BB962C8B-B14F-4D97-AF65-F5344CB8AC3E}">
        <p14:creationId xmlns:p14="http://schemas.microsoft.com/office/powerpoint/2010/main" val="21986479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8429A35-6A33-194E-8AA6-5881DEAC2BD3}"/>
              </a:ext>
            </a:extLst>
          </p:cNvPr>
          <p:cNvSpPr/>
          <p:nvPr/>
        </p:nvSpPr>
        <p:spPr>
          <a:xfrm>
            <a:off x="2919590" y="5520752"/>
            <a:ext cx="6352820" cy="1015663"/>
          </a:xfrm>
          <a:prstGeom prst="rect">
            <a:avLst/>
          </a:prstGeom>
        </p:spPr>
        <p:txBody>
          <a:bodyPr wrap="square">
            <a:spAutoFit/>
          </a:bodyPr>
          <a:lstStyle/>
          <a:p>
            <a:pPr algn="just" fontAlgn="base"/>
            <a:r>
              <a:rPr lang="fr-FR" sz="1200" b="0" i="0" dirty="0">
                <a:solidFill>
                  <a:schemeClr val="accent5">
                    <a:lumMod val="50000"/>
                  </a:schemeClr>
                </a:solidFill>
                <a:effectLst/>
              </a:rPr>
              <a:t>Il sera possible pour un plaisancier, qui découvre les informations du port, de découvrir toutes les balades et itinéraires, sur l’eau ou à terre, au départ ou à proximité du port de plaisance. </a:t>
            </a:r>
          </a:p>
          <a:p>
            <a:pPr algn="just" fontAlgn="base"/>
            <a:r>
              <a:rPr lang="fr-FR" sz="1200" dirty="0">
                <a:solidFill>
                  <a:schemeClr val="accent5">
                    <a:lumMod val="50000"/>
                  </a:schemeClr>
                </a:solidFill>
              </a:rPr>
              <a:t>Ainsi, en choisissant un moyen de transport, les différentes balades disponibles seront proposées. Chaque balade pourra être renseignée de façon complète, allant jusqu’à la visualisation du tracé sur la cartographie associée.</a:t>
            </a:r>
          </a:p>
        </p:txBody>
      </p:sp>
      <p:sp>
        <p:nvSpPr>
          <p:cNvPr id="4" name="ZoneTexte 3">
            <a:extLst>
              <a:ext uri="{FF2B5EF4-FFF2-40B4-BE49-F238E27FC236}">
                <a16:creationId xmlns:a16="http://schemas.microsoft.com/office/drawing/2014/main" id="{BC3953DB-E6E8-7D44-8795-663B43929DC8}"/>
              </a:ext>
            </a:extLst>
          </p:cNvPr>
          <p:cNvSpPr txBox="1"/>
          <p:nvPr/>
        </p:nvSpPr>
        <p:spPr>
          <a:xfrm>
            <a:off x="0" y="104745"/>
            <a:ext cx="12192000" cy="338554"/>
          </a:xfrm>
          <a:prstGeom prst="rect">
            <a:avLst/>
          </a:prstGeom>
          <a:solidFill>
            <a:srgbClr val="0070C0"/>
          </a:solidFill>
        </p:spPr>
        <p:txBody>
          <a:bodyPr wrap="square" rtlCol="0">
            <a:spAutoFit/>
          </a:bodyPr>
          <a:lstStyle/>
          <a:p>
            <a:pPr algn="ctr"/>
            <a:r>
              <a:rPr lang="fr-FR" sz="1600" dirty="0">
                <a:solidFill>
                  <a:schemeClr val="bg1"/>
                </a:solidFill>
              </a:rPr>
              <a:t>CE QU’ODYSSEA PEUT APPORTER – BALADES &amp; ITINÉRAIRES</a:t>
            </a:r>
          </a:p>
        </p:txBody>
      </p:sp>
      <p:pic>
        <p:nvPicPr>
          <p:cNvPr id="3" name="Image 2"/>
          <p:cNvPicPr>
            <a:picLocks noChangeAspect="1"/>
          </p:cNvPicPr>
          <p:nvPr/>
        </p:nvPicPr>
        <p:blipFill>
          <a:blip r:embed="rId2"/>
          <a:stretch>
            <a:fillRect/>
          </a:stretch>
        </p:blipFill>
        <p:spPr>
          <a:xfrm>
            <a:off x="2826729" y="708796"/>
            <a:ext cx="6538541" cy="4608014"/>
          </a:xfrm>
          <a:prstGeom prst="rect">
            <a:avLst/>
          </a:prstGeom>
        </p:spPr>
      </p:pic>
    </p:spTree>
    <p:extLst>
      <p:ext uri="{BB962C8B-B14F-4D97-AF65-F5344CB8AC3E}">
        <p14:creationId xmlns:p14="http://schemas.microsoft.com/office/powerpoint/2010/main" val="27733724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BC3953DB-E6E8-7D44-8795-663B43929DC8}"/>
              </a:ext>
            </a:extLst>
          </p:cNvPr>
          <p:cNvSpPr txBox="1"/>
          <p:nvPr/>
        </p:nvSpPr>
        <p:spPr>
          <a:xfrm>
            <a:off x="0" y="3228945"/>
            <a:ext cx="12192000" cy="400110"/>
          </a:xfrm>
          <a:prstGeom prst="rect">
            <a:avLst/>
          </a:prstGeom>
          <a:solidFill>
            <a:srgbClr val="00B050"/>
          </a:solidFill>
        </p:spPr>
        <p:txBody>
          <a:bodyPr wrap="square" rtlCol="0">
            <a:spAutoFit/>
          </a:bodyPr>
          <a:lstStyle/>
          <a:p>
            <a:pPr algn="ctr"/>
            <a:r>
              <a:rPr lang="fr-FR" sz="2000" dirty="0">
                <a:solidFill>
                  <a:schemeClr val="bg1"/>
                </a:solidFill>
              </a:rPr>
              <a:t>CE QU’ODYSSEA PEUT APPORTER – TRANSPORTS</a:t>
            </a:r>
          </a:p>
        </p:txBody>
      </p:sp>
    </p:spTree>
    <p:extLst>
      <p:ext uri="{BB962C8B-B14F-4D97-AF65-F5344CB8AC3E}">
        <p14:creationId xmlns:p14="http://schemas.microsoft.com/office/powerpoint/2010/main" val="20992651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8429A35-6A33-194E-8AA6-5881DEAC2BD3}"/>
              </a:ext>
            </a:extLst>
          </p:cNvPr>
          <p:cNvSpPr/>
          <p:nvPr/>
        </p:nvSpPr>
        <p:spPr>
          <a:xfrm>
            <a:off x="2919590" y="5268825"/>
            <a:ext cx="6352820" cy="830997"/>
          </a:xfrm>
          <a:prstGeom prst="rect">
            <a:avLst/>
          </a:prstGeom>
        </p:spPr>
        <p:txBody>
          <a:bodyPr wrap="square">
            <a:spAutoFit/>
          </a:bodyPr>
          <a:lstStyle/>
          <a:p>
            <a:pPr algn="just" fontAlgn="base"/>
            <a:r>
              <a:rPr lang="fr-FR" sz="1200" b="0" i="0" dirty="0">
                <a:solidFill>
                  <a:schemeClr val="accent5">
                    <a:lumMod val="50000"/>
                  </a:schemeClr>
                </a:solidFill>
                <a:effectLst/>
              </a:rPr>
              <a:t>La fiche d’un port affiche aussi tous les moyens de transports disponible sur le port.</a:t>
            </a:r>
          </a:p>
          <a:p>
            <a:pPr algn="just" fontAlgn="base"/>
            <a:endParaRPr lang="fr-FR" sz="1200" dirty="0">
              <a:solidFill>
                <a:schemeClr val="accent5">
                  <a:lumMod val="50000"/>
                </a:schemeClr>
              </a:solidFill>
            </a:endParaRPr>
          </a:p>
          <a:p>
            <a:pPr algn="just" fontAlgn="base"/>
            <a:r>
              <a:rPr lang="fr-FR" sz="1200" dirty="0">
                <a:solidFill>
                  <a:schemeClr val="accent5">
                    <a:lumMod val="50000"/>
                  </a:schemeClr>
                </a:solidFill>
              </a:rPr>
              <a:t>Chaque moyen de transport est une fiche dédié, et peut comprendre diverses informations comme les horaires et tarifs, des médias, fichiers en téléchargement etc…</a:t>
            </a:r>
          </a:p>
        </p:txBody>
      </p:sp>
      <p:sp>
        <p:nvSpPr>
          <p:cNvPr id="4" name="ZoneTexte 3">
            <a:extLst>
              <a:ext uri="{FF2B5EF4-FFF2-40B4-BE49-F238E27FC236}">
                <a16:creationId xmlns:a16="http://schemas.microsoft.com/office/drawing/2014/main" id="{BC3953DB-E6E8-7D44-8795-663B43929DC8}"/>
              </a:ext>
            </a:extLst>
          </p:cNvPr>
          <p:cNvSpPr txBox="1"/>
          <p:nvPr/>
        </p:nvSpPr>
        <p:spPr>
          <a:xfrm>
            <a:off x="0" y="104745"/>
            <a:ext cx="12192000" cy="338554"/>
          </a:xfrm>
          <a:prstGeom prst="rect">
            <a:avLst/>
          </a:prstGeom>
          <a:solidFill>
            <a:srgbClr val="0070C0"/>
          </a:solidFill>
        </p:spPr>
        <p:txBody>
          <a:bodyPr wrap="square" rtlCol="0">
            <a:spAutoFit/>
          </a:bodyPr>
          <a:lstStyle/>
          <a:p>
            <a:pPr algn="ctr"/>
            <a:r>
              <a:rPr lang="fr-FR" sz="1600" dirty="0">
                <a:solidFill>
                  <a:schemeClr val="bg1"/>
                </a:solidFill>
              </a:rPr>
              <a:t>CE QU’ODYSSEA PEUT APPORTER – TRANSPORTS</a:t>
            </a:r>
          </a:p>
        </p:txBody>
      </p:sp>
      <p:pic>
        <p:nvPicPr>
          <p:cNvPr id="2" name="Image 1"/>
          <p:cNvPicPr>
            <a:picLocks noChangeAspect="1"/>
          </p:cNvPicPr>
          <p:nvPr/>
        </p:nvPicPr>
        <p:blipFill>
          <a:blip r:embed="rId2"/>
          <a:stretch>
            <a:fillRect/>
          </a:stretch>
        </p:blipFill>
        <p:spPr>
          <a:xfrm>
            <a:off x="2919590" y="1056756"/>
            <a:ext cx="6352820" cy="4124210"/>
          </a:xfrm>
          <a:prstGeom prst="rect">
            <a:avLst/>
          </a:prstGeom>
        </p:spPr>
      </p:pic>
    </p:spTree>
    <p:extLst>
      <p:ext uri="{BB962C8B-B14F-4D97-AF65-F5344CB8AC3E}">
        <p14:creationId xmlns:p14="http://schemas.microsoft.com/office/powerpoint/2010/main" val="26740954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BC3953DB-E6E8-7D44-8795-663B43929DC8}"/>
              </a:ext>
            </a:extLst>
          </p:cNvPr>
          <p:cNvSpPr txBox="1"/>
          <p:nvPr/>
        </p:nvSpPr>
        <p:spPr>
          <a:xfrm>
            <a:off x="0" y="3228945"/>
            <a:ext cx="12192000" cy="400110"/>
          </a:xfrm>
          <a:prstGeom prst="rect">
            <a:avLst/>
          </a:prstGeom>
          <a:solidFill>
            <a:srgbClr val="00B050"/>
          </a:solidFill>
        </p:spPr>
        <p:txBody>
          <a:bodyPr wrap="square" rtlCol="0">
            <a:spAutoFit/>
          </a:bodyPr>
          <a:lstStyle/>
          <a:p>
            <a:pPr algn="ctr"/>
            <a:r>
              <a:rPr lang="fr-FR" sz="2000" dirty="0">
                <a:solidFill>
                  <a:schemeClr val="bg1"/>
                </a:solidFill>
              </a:rPr>
              <a:t>CE QU’ODYSSEA PEUT APPORTER – CARTOGRAPHIE DES SERVICES</a:t>
            </a:r>
          </a:p>
        </p:txBody>
      </p:sp>
    </p:spTree>
    <p:extLst>
      <p:ext uri="{BB962C8B-B14F-4D97-AF65-F5344CB8AC3E}">
        <p14:creationId xmlns:p14="http://schemas.microsoft.com/office/powerpoint/2010/main" val="36711430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8429A35-6A33-194E-8AA6-5881DEAC2BD3}"/>
              </a:ext>
            </a:extLst>
          </p:cNvPr>
          <p:cNvSpPr/>
          <p:nvPr/>
        </p:nvSpPr>
        <p:spPr>
          <a:xfrm>
            <a:off x="2919590" y="5853384"/>
            <a:ext cx="6352820" cy="646331"/>
          </a:xfrm>
          <a:prstGeom prst="rect">
            <a:avLst/>
          </a:prstGeom>
        </p:spPr>
        <p:txBody>
          <a:bodyPr wrap="square">
            <a:spAutoFit/>
          </a:bodyPr>
          <a:lstStyle/>
          <a:p>
            <a:pPr algn="just" fontAlgn="base"/>
            <a:r>
              <a:rPr lang="fr-FR" sz="1200" b="0" i="0" dirty="0">
                <a:solidFill>
                  <a:schemeClr val="accent5">
                    <a:lumMod val="50000"/>
                  </a:schemeClr>
                </a:solidFill>
                <a:effectLst/>
              </a:rPr>
              <a:t>Chaque fiche de port possède une cartographie complète des services sur le port. Les professionnels, les paysages remarquables et même les sanitaires peuvent être </a:t>
            </a:r>
            <a:r>
              <a:rPr lang="fr-FR" sz="1200" b="0" i="0" dirty="0" err="1">
                <a:solidFill>
                  <a:schemeClr val="accent5">
                    <a:lumMod val="50000"/>
                  </a:schemeClr>
                </a:solidFill>
                <a:effectLst/>
              </a:rPr>
              <a:t>géopositionnés</a:t>
            </a:r>
            <a:r>
              <a:rPr lang="fr-FR" sz="1200" b="0" i="0" dirty="0">
                <a:solidFill>
                  <a:schemeClr val="accent5">
                    <a:lumMod val="50000"/>
                  </a:schemeClr>
                </a:solidFill>
                <a:effectLst/>
              </a:rPr>
              <a:t> pour apparaître sur la carte.</a:t>
            </a:r>
            <a:endParaRPr lang="fr-FR" sz="1200" dirty="0">
              <a:solidFill>
                <a:schemeClr val="accent5">
                  <a:lumMod val="50000"/>
                </a:schemeClr>
              </a:solidFill>
            </a:endParaRPr>
          </a:p>
        </p:txBody>
      </p:sp>
      <p:sp>
        <p:nvSpPr>
          <p:cNvPr id="4" name="ZoneTexte 3">
            <a:extLst>
              <a:ext uri="{FF2B5EF4-FFF2-40B4-BE49-F238E27FC236}">
                <a16:creationId xmlns:a16="http://schemas.microsoft.com/office/drawing/2014/main" id="{BC3953DB-E6E8-7D44-8795-663B43929DC8}"/>
              </a:ext>
            </a:extLst>
          </p:cNvPr>
          <p:cNvSpPr txBox="1"/>
          <p:nvPr/>
        </p:nvSpPr>
        <p:spPr>
          <a:xfrm>
            <a:off x="0" y="104745"/>
            <a:ext cx="12192000" cy="338554"/>
          </a:xfrm>
          <a:prstGeom prst="rect">
            <a:avLst/>
          </a:prstGeom>
          <a:solidFill>
            <a:srgbClr val="0070C0"/>
          </a:solidFill>
        </p:spPr>
        <p:txBody>
          <a:bodyPr wrap="square" rtlCol="0">
            <a:spAutoFit/>
          </a:bodyPr>
          <a:lstStyle/>
          <a:p>
            <a:pPr algn="ctr"/>
            <a:r>
              <a:rPr lang="fr-FR" sz="1600" dirty="0">
                <a:solidFill>
                  <a:schemeClr val="bg1"/>
                </a:solidFill>
              </a:rPr>
              <a:t>CE QU’ODYSSEA PEUT APPORTER – CARTOGRAPHIE DES SERVICES</a:t>
            </a:r>
          </a:p>
        </p:txBody>
      </p:sp>
      <p:pic>
        <p:nvPicPr>
          <p:cNvPr id="3" name="Image 2"/>
          <p:cNvPicPr>
            <a:picLocks noChangeAspect="1"/>
          </p:cNvPicPr>
          <p:nvPr/>
        </p:nvPicPr>
        <p:blipFill>
          <a:blip r:embed="rId2"/>
          <a:stretch>
            <a:fillRect/>
          </a:stretch>
        </p:blipFill>
        <p:spPr>
          <a:xfrm>
            <a:off x="1850912" y="594990"/>
            <a:ext cx="8490176" cy="5180561"/>
          </a:xfrm>
          <a:prstGeom prst="rect">
            <a:avLst/>
          </a:prstGeom>
        </p:spPr>
      </p:pic>
    </p:spTree>
    <p:extLst>
      <p:ext uri="{BB962C8B-B14F-4D97-AF65-F5344CB8AC3E}">
        <p14:creationId xmlns:p14="http://schemas.microsoft.com/office/powerpoint/2010/main" val="23114228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BC3953DB-E6E8-7D44-8795-663B43929DC8}"/>
              </a:ext>
            </a:extLst>
          </p:cNvPr>
          <p:cNvSpPr txBox="1"/>
          <p:nvPr/>
        </p:nvSpPr>
        <p:spPr>
          <a:xfrm>
            <a:off x="0" y="3228945"/>
            <a:ext cx="12192000" cy="400110"/>
          </a:xfrm>
          <a:prstGeom prst="rect">
            <a:avLst/>
          </a:prstGeom>
          <a:solidFill>
            <a:srgbClr val="00B050"/>
          </a:solidFill>
        </p:spPr>
        <p:txBody>
          <a:bodyPr wrap="square" rtlCol="0">
            <a:spAutoFit/>
          </a:bodyPr>
          <a:lstStyle/>
          <a:p>
            <a:pPr algn="ctr"/>
            <a:r>
              <a:rPr lang="fr-FR" sz="2000" dirty="0">
                <a:solidFill>
                  <a:schemeClr val="bg1"/>
                </a:solidFill>
              </a:rPr>
              <a:t>CE QU’ODYSSEA PEUT APPORTER – ITINÉRAIRE 1, 2 ET 3 JOURS</a:t>
            </a:r>
          </a:p>
        </p:txBody>
      </p:sp>
    </p:spTree>
    <p:extLst>
      <p:ext uri="{BB962C8B-B14F-4D97-AF65-F5344CB8AC3E}">
        <p14:creationId xmlns:p14="http://schemas.microsoft.com/office/powerpoint/2010/main" val="18820338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8429A35-6A33-194E-8AA6-5881DEAC2BD3}"/>
              </a:ext>
            </a:extLst>
          </p:cNvPr>
          <p:cNvSpPr/>
          <p:nvPr/>
        </p:nvSpPr>
        <p:spPr>
          <a:xfrm>
            <a:off x="2919590" y="5414845"/>
            <a:ext cx="6352820" cy="646331"/>
          </a:xfrm>
          <a:prstGeom prst="rect">
            <a:avLst/>
          </a:prstGeom>
        </p:spPr>
        <p:txBody>
          <a:bodyPr wrap="square">
            <a:spAutoFit/>
          </a:bodyPr>
          <a:lstStyle/>
          <a:p>
            <a:pPr algn="just" fontAlgn="base"/>
            <a:r>
              <a:rPr lang="fr-FR" sz="1200" b="0" i="0" dirty="0">
                <a:solidFill>
                  <a:schemeClr val="accent5">
                    <a:lumMod val="50000"/>
                  </a:schemeClr>
                </a:solidFill>
                <a:effectLst/>
              </a:rPr>
              <a:t>Le port peut aussi proposer un itinéraire sur 1, 2 et 3 jours autour du port. Ainsi, un plaisancier arrivant sur le territoire pourra partir à la découverte du territoire en suivant les conseils de la capitainerie ou de l’Office de Tourisme.</a:t>
            </a:r>
            <a:endParaRPr lang="fr-FR" sz="1200" dirty="0">
              <a:solidFill>
                <a:schemeClr val="accent5">
                  <a:lumMod val="50000"/>
                </a:schemeClr>
              </a:solidFill>
            </a:endParaRPr>
          </a:p>
        </p:txBody>
      </p:sp>
      <p:sp>
        <p:nvSpPr>
          <p:cNvPr id="4" name="ZoneTexte 3">
            <a:extLst>
              <a:ext uri="{FF2B5EF4-FFF2-40B4-BE49-F238E27FC236}">
                <a16:creationId xmlns:a16="http://schemas.microsoft.com/office/drawing/2014/main" id="{BC3953DB-E6E8-7D44-8795-663B43929DC8}"/>
              </a:ext>
            </a:extLst>
          </p:cNvPr>
          <p:cNvSpPr txBox="1"/>
          <p:nvPr/>
        </p:nvSpPr>
        <p:spPr>
          <a:xfrm>
            <a:off x="0" y="104745"/>
            <a:ext cx="12192000" cy="338554"/>
          </a:xfrm>
          <a:prstGeom prst="rect">
            <a:avLst/>
          </a:prstGeom>
          <a:solidFill>
            <a:srgbClr val="00B050"/>
          </a:solidFill>
        </p:spPr>
        <p:txBody>
          <a:bodyPr wrap="square" rtlCol="0">
            <a:spAutoFit/>
          </a:bodyPr>
          <a:lstStyle/>
          <a:p>
            <a:pPr algn="ctr"/>
            <a:r>
              <a:rPr lang="fr-FR" sz="1600" dirty="0">
                <a:solidFill>
                  <a:schemeClr val="bg1"/>
                </a:solidFill>
              </a:rPr>
              <a:t>CE QU’ODYSSEA PEUT APPORTER – ITINÉRAIRE 1, 2 et 3 JOURS</a:t>
            </a:r>
          </a:p>
        </p:txBody>
      </p:sp>
      <p:pic>
        <p:nvPicPr>
          <p:cNvPr id="2" name="Image 1"/>
          <p:cNvPicPr>
            <a:picLocks noChangeAspect="1"/>
          </p:cNvPicPr>
          <p:nvPr/>
        </p:nvPicPr>
        <p:blipFill>
          <a:blip r:embed="rId2"/>
          <a:stretch>
            <a:fillRect/>
          </a:stretch>
        </p:blipFill>
        <p:spPr>
          <a:xfrm>
            <a:off x="232002" y="662473"/>
            <a:ext cx="3811514" cy="3760238"/>
          </a:xfrm>
          <a:prstGeom prst="rect">
            <a:avLst/>
          </a:prstGeom>
        </p:spPr>
      </p:pic>
      <p:pic>
        <p:nvPicPr>
          <p:cNvPr id="5" name="Image 4"/>
          <p:cNvPicPr>
            <a:picLocks noChangeAspect="1"/>
          </p:cNvPicPr>
          <p:nvPr/>
        </p:nvPicPr>
        <p:blipFill>
          <a:blip r:embed="rId3"/>
          <a:stretch>
            <a:fillRect/>
          </a:stretch>
        </p:blipFill>
        <p:spPr>
          <a:xfrm>
            <a:off x="4151767" y="1194615"/>
            <a:ext cx="3888466" cy="3153451"/>
          </a:xfrm>
          <a:prstGeom prst="rect">
            <a:avLst/>
          </a:prstGeom>
        </p:spPr>
      </p:pic>
      <p:pic>
        <p:nvPicPr>
          <p:cNvPr id="6" name="Image 5"/>
          <p:cNvPicPr>
            <a:picLocks noChangeAspect="1"/>
          </p:cNvPicPr>
          <p:nvPr/>
        </p:nvPicPr>
        <p:blipFill>
          <a:blip r:embed="rId4"/>
          <a:stretch>
            <a:fillRect/>
          </a:stretch>
        </p:blipFill>
        <p:spPr>
          <a:xfrm>
            <a:off x="8148484" y="1269260"/>
            <a:ext cx="3885055" cy="2053615"/>
          </a:xfrm>
          <a:prstGeom prst="rect">
            <a:avLst/>
          </a:prstGeom>
        </p:spPr>
      </p:pic>
    </p:spTree>
    <p:extLst>
      <p:ext uri="{BB962C8B-B14F-4D97-AF65-F5344CB8AC3E}">
        <p14:creationId xmlns:p14="http://schemas.microsoft.com/office/powerpoint/2010/main" val="28369977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BC3953DB-E6E8-7D44-8795-663B43929DC8}"/>
              </a:ext>
            </a:extLst>
          </p:cNvPr>
          <p:cNvSpPr txBox="1"/>
          <p:nvPr/>
        </p:nvSpPr>
        <p:spPr>
          <a:xfrm>
            <a:off x="0" y="3228945"/>
            <a:ext cx="12192000" cy="400110"/>
          </a:xfrm>
          <a:prstGeom prst="rect">
            <a:avLst/>
          </a:prstGeom>
          <a:solidFill>
            <a:srgbClr val="00B050"/>
          </a:solidFill>
        </p:spPr>
        <p:txBody>
          <a:bodyPr wrap="square" rtlCol="0">
            <a:spAutoFit/>
          </a:bodyPr>
          <a:lstStyle/>
          <a:p>
            <a:pPr algn="ctr"/>
            <a:r>
              <a:rPr lang="fr-FR" sz="2000" dirty="0">
                <a:solidFill>
                  <a:schemeClr val="bg1"/>
                </a:solidFill>
              </a:rPr>
              <a:t>CE QU’ODYSSEA PEUT APPORTER – EVENEMENTS</a:t>
            </a:r>
          </a:p>
        </p:txBody>
      </p:sp>
    </p:spTree>
    <p:extLst>
      <p:ext uri="{BB962C8B-B14F-4D97-AF65-F5344CB8AC3E}">
        <p14:creationId xmlns:p14="http://schemas.microsoft.com/office/powerpoint/2010/main" val="1675475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8429A35-6A33-194E-8AA6-5881DEAC2BD3}"/>
              </a:ext>
            </a:extLst>
          </p:cNvPr>
          <p:cNvSpPr/>
          <p:nvPr/>
        </p:nvSpPr>
        <p:spPr>
          <a:xfrm>
            <a:off x="7531124" y="1581087"/>
            <a:ext cx="4291233" cy="3785652"/>
          </a:xfrm>
          <a:prstGeom prst="rect">
            <a:avLst/>
          </a:prstGeom>
        </p:spPr>
        <p:txBody>
          <a:bodyPr wrap="square">
            <a:spAutoFit/>
          </a:bodyPr>
          <a:lstStyle/>
          <a:p>
            <a:pPr algn="just" fontAlgn="base"/>
            <a:r>
              <a:rPr lang="fr-FR" sz="1200" i="0" dirty="0">
                <a:solidFill>
                  <a:schemeClr val="accent5">
                    <a:lumMod val="50000"/>
                  </a:schemeClr>
                </a:solidFill>
                <a:effectLst/>
              </a:rPr>
              <a:t>Sur les fiches ports, nous ne trouvons pas forcément les mêmes informations. Les fiches ne sont pas construites de la même façon</a:t>
            </a:r>
          </a:p>
          <a:p>
            <a:pPr algn="just" fontAlgn="base"/>
            <a:endParaRPr lang="fr-FR" sz="1200" i="0" dirty="0">
              <a:solidFill>
                <a:schemeClr val="accent5">
                  <a:lumMod val="50000"/>
                </a:schemeClr>
              </a:solidFill>
              <a:effectLst/>
            </a:endParaRPr>
          </a:p>
          <a:p>
            <a:pPr algn="just" fontAlgn="base"/>
            <a:r>
              <a:rPr lang="fr-FR" sz="1200" dirty="0">
                <a:solidFill>
                  <a:schemeClr val="accent5">
                    <a:lumMod val="50000"/>
                  </a:schemeClr>
                </a:solidFill>
              </a:rPr>
              <a:t>Les ports possèdent tous au moins une photo de présentation pleine largeur, avec un titre et un petit texte de présentation, puis, on retrouve la suite de la description ainsi qu’une autre photo plus bas. </a:t>
            </a:r>
          </a:p>
          <a:p>
            <a:pPr algn="just" fontAlgn="base"/>
            <a:endParaRPr lang="fr-FR" sz="1200" i="0" dirty="0">
              <a:solidFill>
                <a:schemeClr val="accent5">
                  <a:lumMod val="50000"/>
                </a:schemeClr>
              </a:solidFill>
              <a:effectLst/>
            </a:endParaRPr>
          </a:p>
          <a:p>
            <a:pPr algn="just" fontAlgn="base"/>
            <a:endParaRPr lang="fr-FR" sz="1200" i="0" dirty="0">
              <a:solidFill>
                <a:schemeClr val="accent5">
                  <a:lumMod val="50000"/>
                </a:schemeClr>
              </a:solidFill>
              <a:effectLst/>
            </a:endParaRPr>
          </a:p>
          <a:p>
            <a:pPr algn="just" fontAlgn="base"/>
            <a:endParaRPr lang="fr-FR" sz="1200" i="0" dirty="0">
              <a:solidFill>
                <a:schemeClr val="accent5">
                  <a:lumMod val="50000"/>
                </a:schemeClr>
              </a:solidFill>
              <a:effectLst/>
            </a:endParaRPr>
          </a:p>
          <a:p>
            <a:pPr algn="just" fontAlgn="base"/>
            <a:r>
              <a:rPr lang="fr-FR" sz="1200" dirty="0">
                <a:solidFill>
                  <a:schemeClr val="accent5">
                    <a:lumMod val="50000"/>
                  </a:schemeClr>
                </a:solidFill>
              </a:rPr>
              <a:t>Globalement, les fiches ports sont construites sous forme de section, parmi lesquels on retrouve en fonction des fiches :</a:t>
            </a:r>
          </a:p>
          <a:p>
            <a:pPr marL="228600" indent="-228600" algn="just" fontAlgn="base">
              <a:buFont typeface="+mj-lt"/>
              <a:buAutoNum type="arabicPeriod"/>
            </a:pPr>
            <a:r>
              <a:rPr lang="fr-FR" sz="1200" dirty="0">
                <a:solidFill>
                  <a:schemeClr val="accent5">
                    <a:lumMod val="50000"/>
                  </a:schemeClr>
                </a:solidFill>
              </a:rPr>
              <a:t>Section de présentation du port</a:t>
            </a:r>
          </a:p>
          <a:p>
            <a:pPr marL="228600" indent="-228600" algn="just" fontAlgn="base">
              <a:buFont typeface="+mj-lt"/>
              <a:buAutoNum type="arabicPeriod"/>
            </a:pPr>
            <a:r>
              <a:rPr lang="fr-FR" sz="1200" dirty="0">
                <a:solidFill>
                  <a:schemeClr val="accent5">
                    <a:lumMod val="50000"/>
                  </a:schemeClr>
                </a:solidFill>
              </a:rPr>
              <a:t>Section horaires et tarifs</a:t>
            </a:r>
          </a:p>
          <a:p>
            <a:pPr marL="228600" indent="-228600" algn="just" fontAlgn="base">
              <a:buFont typeface="+mj-lt"/>
              <a:buAutoNum type="arabicPeriod"/>
            </a:pPr>
            <a:r>
              <a:rPr lang="fr-FR" sz="1200" dirty="0">
                <a:solidFill>
                  <a:schemeClr val="accent5">
                    <a:lumMod val="50000"/>
                  </a:schemeClr>
                </a:solidFill>
              </a:rPr>
              <a:t>Une section avec des informations pratiques et tourisme. </a:t>
            </a:r>
          </a:p>
          <a:p>
            <a:pPr marL="228600" indent="-228600" algn="just" fontAlgn="base">
              <a:buFont typeface="+mj-lt"/>
              <a:buAutoNum type="arabicPeriod"/>
            </a:pPr>
            <a:r>
              <a:rPr lang="fr-FR" sz="1200" dirty="0">
                <a:solidFill>
                  <a:schemeClr val="accent5">
                    <a:lumMod val="50000"/>
                  </a:schemeClr>
                </a:solidFill>
              </a:rPr>
              <a:t>Une section avec les tarifs, avec uniquement un bouton pour télécharger les tarifs du port (tarif 2018 sur port Saint-Leu)</a:t>
            </a:r>
          </a:p>
          <a:p>
            <a:pPr algn="just" fontAlgn="base"/>
            <a:endParaRPr lang="fr-FR" sz="1200" dirty="0">
              <a:solidFill>
                <a:schemeClr val="accent5">
                  <a:lumMod val="50000"/>
                </a:schemeClr>
              </a:solidFill>
            </a:endParaRPr>
          </a:p>
          <a:p>
            <a:pPr algn="just" fontAlgn="base"/>
            <a:r>
              <a:rPr lang="fr-FR" sz="1200" dirty="0">
                <a:solidFill>
                  <a:schemeClr val="accent5">
                    <a:lumMod val="50000"/>
                  </a:schemeClr>
                </a:solidFill>
              </a:rPr>
              <a:t>La disparité de contenus entre les fiches portuaires est trop importante</a:t>
            </a:r>
          </a:p>
        </p:txBody>
      </p:sp>
      <p:sp>
        <p:nvSpPr>
          <p:cNvPr id="8" name="ZoneTexte 7">
            <a:extLst>
              <a:ext uri="{FF2B5EF4-FFF2-40B4-BE49-F238E27FC236}">
                <a16:creationId xmlns:a16="http://schemas.microsoft.com/office/drawing/2014/main" id="{C9AB59A1-6154-324D-9EC3-0BE86FF86DE5}"/>
              </a:ext>
            </a:extLst>
          </p:cNvPr>
          <p:cNvSpPr txBox="1"/>
          <p:nvPr/>
        </p:nvSpPr>
        <p:spPr>
          <a:xfrm>
            <a:off x="0" y="104745"/>
            <a:ext cx="12192000" cy="400110"/>
          </a:xfrm>
          <a:prstGeom prst="rect">
            <a:avLst/>
          </a:prstGeom>
          <a:solidFill>
            <a:srgbClr val="0070C0"/>
          </a:solidFill>
        </p:spPr>
        <p:txBody>
          <a:bodyPr wrap="square" rtlCol="0">
            <a:spAutoFit/>
          </a:bodyPr>
          <a:lstStyle/>
          <a:p>
            <a:pPr algn="ctr"/>
            <a:r>
              <a:rPr lang="fr-FR" sz="2000" dirty="0">
                <a:solidFill>
                  <a:schemeClr val="bg1"/>
                </a:solidFill>
              </a:rPr>
              <a:t>INFORMATIONS PRÉSENTES</a:t>
            </a:r>
          </a:p>
        </p:txBody>
      </p:sp>
      <p:pic>
        <p:nvPicPr>
          <p:cNvPr id="2" name="Image 1"/>
          <p:cNvPicPr>
            <a:picLocks noChangeAspect="1"/>
          </p:cNvPicPr>
          <p:nvPr/>
        </p:nvPicPr>
        <p:blipFill>
          <a:blip r:embed="rId2"/>
          <a:stretch>
            <a:fillRect/>
          </a:stretch>
        </p:blipFill>
        <p:spPr>
          <a:xfrm>
            <a:off x="369643" y="782516"/>
            <a:ext cx="6998525" cy="5752127"/>
          </a:xfrm>
          <a:prstGeom prst="rect">
            <a:avLst/>
          </a:prstGeom>
        </p:spPr>
      </p:pic>
    </p:spTree>
    <p:extLst>
      <p:ext uri="{BB962C8B-B14F-4D97-AF65-F5344CB8AC3E}">
        <p14:creationId xmlns:p14="http://schemas.microsoft.com/office/powerpoint/2010/main" val="23193791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8429A35-6A33-194E-8AA6-5881DEAC2BD3}"/>
              </a:ext>
            </a:extLst>
          </p:cNvPr>
          <p:cNvSpPr/>
          <p:nvPr/>
        </p:nvSpPr>
        <p:spPr>
          <a:xfrm>
            <a:off x="8649043" y="2698614"/>
            <a:ext cx="2659659" cy="1569660"/>
          </a:xfrm>
          <a:prstGeom prst="rect">
            <a:avLst/>
          </a:prstGeom>
        </p:spPr>
        <p:txBody>
          <a:bodyPr wrap="square">
            <a:spAutoFit/>
          </a:bodyPr>
          <a:lstStyle/>
          <a:p>
            <a:pPr algn="just" fontAlgn="base"/>
            <a:r>
              <a:rPr lang="fr-FR" sz="1200" b="0" i="0" dirty="0">
                <a:solidFill>
                  <a:schemeClr val="accent5">
                    <a:lumMod val="50000"/>
                  </a:schemeClr>
                </a:solidFill>
                <a:effectLst/>
              </a:rPr>
              <a:t>La fiche du port affiche aussi les événements de la commune du port. Chaque événement, comme toutes les fiches, possède des informations standards, mais les événements comprennent aussi des informations spécifiques comme par exemple les dates de l’événements.</a:t>
            </a:r>
            <a:endParaRPr lang="fr-FR" sz="1200" dirty="0">
              <a:solidFill>
                <a:schemeClr val="accent5">
                  <a:lumMod val="50000"/>
                </a:schemeClr>
              </a:solidFill>
            </a:endParaRPr>
          </a:p>
        </p:txBody>
      </p:sp>
      <p:sp>
        <p:nvSpPr>
          <p:cNvPr id="4" name="ZoneTexte 3">
            <a:extLst>
              <a:ext uri="{FF2B5EF4-FFF2-40B4-BE49-F238E27FC236}">
                <a16:creationId xmlns:a16="http://schemas.microsoft.com/office/drawing/2014/main" id="{BC3953DB-E6E8-7D44-8795-663B43929DC8}"/>
              </a:ext>
            </a:extLst>
          </p:cNvPr>
          <p:cNvSpPr txBox="1"/>
          <p:nvPr/>
        </p:nvSpPr>
        <p:spPr>
          <a:xfrm>
            <a:off x="0" y="104745"/>
            <a:ext cx="12192000" cy="338554"/>
          </a:xfrm>
          <a:prstGeom prst="rect">
            <a:avLst/>
          </a:prstGeom>
          <a:solidFill>
            <a:srgbClr val="00B050"/>
          </a:solidFill>
        </p:spPr>
        <p:txBody>
          <a:bodyPr wrap="square" rtlCol="0">
            <a:spAutoFit/>
          </a:bodyPr>
          <a:lstStyle/>
          <a:p>
            <a:pPr algn="ctr"/>
            <a:r>
              <a:rPr lang="fr-FR" sz="1600" dirty="0">
                <a:solidFill>
                  <a:schemeClr val="bg1"/>
                </a:solidFill>
              </a:rPr>
              <a:t>CE QU’ODYSSEA PEUT APPORTER – EVENEMENTS</a:t>
            </a:r>
          </a:p>
        </p:txBody>
      </p:sp>
      <p:pic>
        <p:nvPicPr>
          <p:cNvPr id="3" name="Image 2"/>
          <p:cNvPicPr>
            <a:picLocks noChangeAspect="1"/>
          </p:cNvPicPr>
          <p:nvPr/>
        </p:nvPicPr>
        <p:blipFill>
          <a:blip r:embed="rId2"/>
          <a:stretch>
            <a:fillRect/>
          </a:stretch>
        </p:blipFill>
        <p:spPr>
          <a:xfrm>
            <a:off x="279918" y="734040"/>
            <a:ext cx="8014563" cy="5498809"/>
          </a:xfrm>
          <a:prstGeom prst="rect">
            <a:avLst/>
          </a:prstGeom>
        </p:spPr>
      </p:pic>
    </p:spTree>
    <p:extLst>
      <p:ext uri="{BB962C8B-B14F-4D97-AF65-F5344CB8AC3E}">
        <p14:creationId xmlns:p14="http://schemas.microsoft.com/office/powerpoint/2010/main" val="975029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C9AB59A1-6154-324D-9EC3-0BE86FF86DE5}"/>
              </a:ext>
            </a:extLst>
          </p:cNvPr>
          <p:cNvSpPr txBox="1"/>
          <p:nvPr/>
        </p:nvSpPr>
        <p:spPr>
          <a:xfrm>
            <a:off x="0" y="104745"/>
            <a:ext cx="12192000" cy="338554"/>
          </a:xfrm>
          <a:prstGeom prst="rect">
            <a:avLst/>
          </a:prstGeom>
          <a:solidFill>
            <a:srgbClr val="0070C0"/>
          </a:solidFill>
        </p:spPr>
        <p:txBody>
          <a:bodyPr wrap="square" rtlCol="0">
            <a:spAutoFit/>
          </a:bodyPr>
          <a:lstStyle/>
          <a:p>
            <a:pPr algn="ctr"/>
            <a:r>
              <a:rPr lang="fr-FR" sz="1600" dirty="0">
                <a:solidFill>
                  <a:schemeClr val="bg1"/>
                </a:solidFill>
              </a:rPr>
              <a:t>INFORMATIONS PRÉSENTES – PORT DE SAINT-LEU</a:t>
            </a:r>
          </a:p>
        </p:txBody>
      </p:sp>
      <p:pic>
        <p:nvPicPr>
          <p:cNvPr id="4" name="Image 3"/>
          <p:cNvPicPr>
            <a:picLocks noChangeAspect="1"/>
          </p:cNvPicPr>
          <p:nvPr/>
        </p:nvPicPr>
        <p:blipFill>
          <a:blip r:embed="rId2"/>
          <a:stretch>
            <a:fillRect/>
          </a:stretch>
        </p:blipFill>
        <p:spPr>
          <a:xfrm>
            <a:off x="0" y="694592"/>
            <a:ext cx="4922166" cy="6163408"/>
          </a:xfrm>
          <a:prstGeom prst="rect">
            <a:avLst/>
          </a:prstGeom>
        </p:spPr>
      </p:pic>
      <p:pic>
        <p:nvPicPr>
          <p:cNvPr id="5" name="Image 4"/>
          <p:cNvPicPr>
            <a:picLocks noChangeAspect="1"/>
          </p:cNvPicPr>
          <p:nvPr/>
        </p:nvPicPr>
        <p:blipFill>
          <a:blip r:embed="rId3"/>
          <a:stretch>
            <a:fillRect/>
          </a:stretch>
        </p:blipFill>
        <p:spPr>
          <a:xfrm>
            <a:off x="6282165" y="694592"/>
            <a:ext cx="4516660" cy="6134833"/>
          </a:xfrm>
          <a:prstGeom prst="rect">
            <a:avLst/>
          </a:prstGeom>
        </p:spPr>
      </p:pic>
      <p:sp>
        <p:nvSpPr>
          <p:cNvPr id="6" name="Accolade fermante 5"/>
          <p:cNvSpPr/>
          <p:nvPr/>
        </p:nvSpPr>
        <p:spPr>
          <a:xfrm>
            <a:off x="4922166" y="694592"/>
            <a:ext cx="186165" cy="152107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9" name="ZoneTexte 8"/>
          <p:cNvSpPr txBox="1"/>
          <p:nvPr/>
        </p:nvSpPr>
        <p:spPr>
          <a:xfrm>
            <a:off x="5120054" y="1224294"/>
            <a:ext cx="975946" cy="461665"/>
          </a:xfrm>
          <a:prstGeom prst="rect">
            <a:avLst/>
          </a:prstGeom>
          <a:noFill/>
        </p:spPr>
        <p:txBody>
          <a:bodyPr wrap="square" rtlCol="0">
            <a:spAutoFit/>
          </a:bodyPr>
          <a:lstStyle/>
          <a:p>
            <a:r>
              <a:rPr lang="fr-FR" sz="1200" dirty="0">
                <a:solidFill>
                  <a:schemeClr val="accent1">
                    <a:lumMod val="75000"/>
                  </a:schemeClr>
                </a:solidFill>
              </a:rPr>
              <a:t>Section de présentation</a:t>
            </a:r>
          </a:p>
        </p:txBody>
      </p:sp>
      <p:sp>
        <p:nvSpPr>
          <p:cNvPr id="10" name="Accolade fermante 9"/>
          <p:cNvSpPr/>
          <p:nvPr/>
        </p:nvSpPr>
        <p:spPr>
          <a:xfrm>
            <a:off x="4933889" y="2215661"/>
            <a:ext cx="186165" cy="239150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1" name="ZoneTexte 10"/>
          <p:cNvSpPr txBox="1"/>
          <p:nvPr/>
        </p:nvSpPr>
        <p:spPr>
          <a:xfrm>
            <a:off x="5131777" y="3180581"/>
            <a:ext cx="975946" cy="461665"/>
          </a:xfrm>
          <a:prstGeom prst="rect">
            <a:avLst/>
          </a:prstGeom>
          <a:noFill/>
        </p:spPr>
        <p:txBody>
          <a:bodyPr wrap="square" rtlCol="0">
            <a:spAutoFit/>
          </a:bodyPr>
          <a:lstStyle/>
          <a:p>
            <a:r>
              <a:rPr lang="fr-FR" sz="1200" dirty="0">
                <a:solidFill>
                  <a:schemeClr val="accent1">
                    <a:lumMod val="75000"/>
                  </a:schemeClr>
                </a:solidFill>
              </a:rPr>
              <a:t>Section de présentation</a:t>
            </a:r>
          </a:p>
        </p:txBody>
      </p:sp>
      <p:sp>
        <p:nvSpPr>
          <p:cNvPr id="12" name="Accolade fermante 11"/>
          <p:cNvSpPr/>
          <p:nvPr/>
        </p:nvSpPr>
        <p:spPr>
          <a:xfrm>
            <a:off x="4933889" y="4607168"/>
            <a:ext cx="186165" cy="225083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3" name="ZoneTexte 12"/>
          <p:cNvSpPr txBox="1"/>
          <p:nvPr/>
        </p:nvSpPr>
        <p:spPr>
          <a:xfrm>
            <a:off x="5120054" y="5409418"/>
            <a:ext cx="975946" cy="646331"/>
          </a:xfrm>
          <a:prstGeom prst="rect">
            <a:avLst/>
          </a:prstGeom>
          <a:noFill/>
        </p:spPr>
        <p:txBody>
          <a:bodyPr wrap="square" rtlCol="0">
            <a:spAutoFit/>
          </a:bodyPr>
          <a:lstStyle/>
          <a:p>
            <a:r>
              <a:rPr lang="fr-FR" sz="1200" dirty="0">
                <a:solidFill>
                  <a:schemeClr val="accent1">
                    <a:lumMod val="75000"/>
                  </a:schemeClr>
                </a:solidFill>
              </a:rPr>
              <a:t>Section horaires et accès</a:t>
            </a:r>
          </a:p>
        </p:txBody>
      </p:sp>
      <p:sp>
        <p:nvSpPr>
          <p:cNvPr id="14" name="Accolade fermante 13"/>
          <p:cNvSpPr/>
          <p:nvPr/>
        </p:nvSpPr>
        <p:spPr>
          <a:xfrm>
            <a:off x="10798825" y="846992"/>
            <a:ext cx="197888" cy="241495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5" name="ZoneTexte 14"/>
          <p:cNvSpPr txBox="1"/>
          <p:nvPr/>
        </p:nvSpPr>
        <p:spPr>
          <a:xfrm>
            <a:off x="10996713" y="1726222"/>
            <a:ext cx="1037402" cy="646331"/>
          </a:xfrm>
          <a:prstGeom prst="rect">
            <a:avLst/>
          </a:prstGeom>
          <a:noFill/>
        </p:spPr>
        <p:txBody>
          <a:bodyPr wrap="square" rtlCol="0">
            <a:spAutoFit/>
          </a:bodyPr>
          <a:lstStyle/>
          <a:p>
            <a:r>
              <a:rPr lang="fr-FR" sz="1200" dirty="0">
                <a:solidFill>
                  <a:schemeClr val="accent1">
                    <a:lumMod val="75000"/>
                  </a:schemeClr>
                </a:solidFill>
              </a:rPr>
              <a:t>Section informations techniques</a:t>
            </a:r>
          </a:p>
        </p:txBody>
      </p:sp>
      <p:sp>
        <p:nvSpPr>
          <p:cNvPr id="16" name="Accolade fermante 15"/>
          <p:cNvSpPr/>
          <p:nvPr/>
        </p:nvSpPr>
        <p:spPr>
          <a:xfrm>
            <a:off x="10784171" y="3252562"/>
            <a:ext cx="200819" cy="128426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7" name="ZoneTexte 16"/>
          <p:cNvSpPr txBox="1"/>
          <p:nvPr/>
        </p:nvSpPr>
        <p:spPr>
          <a:xfrm>
            <a:off x="10982059" y="3782264"/>
            <a:ext cx="1052768" cy="276999"/>
          </a:xfrm>
          <a:prstGeom prst="rect">
            <a:avLst/>
          </a:prstGeom>
          <a:noFill/>
        </p:spPr>
        <p:txBody>
          <a:bodyPr wrap="square" rtlCol="0">
            <a:spAutoFit/>
          </a:bodyPr>
          <a:lstStyle/>
          <a:p>
            <a:r>
              <a:rPr lang="fr-FR" sz="1200" dirty="0">
                <a:solidFill>
                  <a:schemeClr val="accent1">
                    <a:lumMod val="75000"/>
                  </a:schemeClr>
                </a:solidFill>
              </a:rPr>
              <a:t>Section Tarifs</a:t>
            </a:r>
          </a:p>
        </p:txBody>
      </p:sp>
    </p:spTree>
    <p:extLst>
      <p:ext uri="{BB962C8B-B14F-4D97-AF65-F5344CB8AC3E}">
        <p14:creationId xmlns:p14="http://schemas.microsoft.com/office/powerpoint/2010/main" val="3661974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6186324" y="984738"/>
            <a:ext cx="4533900" cy="5286375"/>
          </a:xfrm>
          <a:prstGeom prst="rect">
            <a:avLst/>
          </a:prstGeom>
        </p:spPr>
      </p:pic>
      <p:sp>
        <p:nvSpPr>
          <p:cNvPr id="8" name="ZoneTexte 7">
            <a:extLst>
              <a:ext uri="{FF2B5EF4-FFF2-40B4-BE49-F238E27FC236}">
                <a16:creationId xmlns:a16="http://schemas.microsoft.com/office/drawing/2014/main" id="{C9AB59A1-6154-324D-9EC3-0BE86FF86DE5}"/>
              </a:ext>
            </a:extLst>
          </p:cNvPr>
          <p:cNvSpPr txBox="1"/>
          <p:nvPr/>
        </p:nvSpPr>
        <p:spPr>
          <a:xfrm>
            <a:off x="0" y="104745"/>
            <a:ext cx="12192000" cy="338554"/>
          </a:xfrm>
          <a:prstGeom prst="rect">
            <a:avLst/>
          </a:prstGeom>
          <a:solidFill>
            <a:srgbClr val="0070C0"/>
          </a:solidFill>
        </p:spPr>
        <p:txBody>
          <a:bodyPr wrap="square" rtlCol="0">
            <a:spAutoFit/>
          </a:bodyPr>
          <a:lstStyle/>
          <a:p>
            <a:pPr algn="ctr"/>
            <a:r>
              <a:rPr lang="fr-FR" sz="1600" dirty="0">
                <a:solidFill>
                  <a:schemeClr val="bg1"/>
                </a:solidFill>
              </a:rPr>
              <a:t>INFORMATIONS PRÉSENTES – PORT DE SAINT-GILLES</a:t>
            </a:r>
          </a:p>
        </p:txBody>
      </p:sp>
      <p:sp>
        <p:nvSpPr>
          <p:cNvPr id="6" name="Accolade fermante 5"/>
          <p:cNvSpPr/>
          <p:nvPr/>
        </p:nvSpPr>
        <p:spPr>
          <a:xfrm>
            <a:off x="4770599" y="1008930"/>
            <a:ext cx="197888" cy="191817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9" name="ZoneTexte 8"/>
          <p:cNvSpPr txBox="1"/>
          <p:nvPr/>
        </p:nvSpPr>
        <p:spPr>
          <a:xfrm>
            <a:off x="4968487" y="1737185"/>
            <a:ext cx="975946" cy="461665"/>
          </a:xfrm>
          <a:prstGeom prst="rect">
            <a:avLst/>
          </a:prstGeom>
          <a:noFill/>
        </p:spPr>
        <p:txBody>
          <a:bodyPr wrap="square" rtlCol="0">
            <a:spAutoFit/>
          </a:bodyPr>
          <a:lstStyle/>
          <a:p>
            <a:r>
              <a:rPr lang="fr-FR" sz="1200" dirty="0">
                <a:solidFill>
                  <a:schemeClr val="accent1">
                    <a:lumMod val="75000"/>
                  </a:schemeClr>
                </a:solidFill>
              </a:rPr>
              <a:t>Section de présentation</a:t>
            </a:r>
          </a:p>
        </p:txBody>
      </p:sp>
      <p:sp>
        <p:nvSpPr>
          <p:cNvPr id="10" name="Accolade fermante 9"/>
          <p:cNvSpPr/>
          <p:nvPr/>
        </p:nvSpPr>
        <p:spPr>
          <a:xfrm>
            <a:off x="4770599" y="2927106"/>
            <a:ext cx="186165" cy="239150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1" name="ZoneTexte 10"/>
          <p:cNvSpPr txBox="1"/>
          <p:nvPr/>
        </p:nvSpPr>
        <p:spPr>
          <a:xfrm>
            <a:off x="4956766" y="3892027"/>
            <a:ext cx="975946" cy="461665"/>
          </a:xfrm>
          <a:prstGeom prst="rect">
            <a:avLst/>
          </a:prstGeom>
          <a:noFill/>
        </p:spPr>
        <p:txBody>
          <a:bodyPr wrap="square" rtlCol="0">
            <a:spAutoFit/>
          </a:bodyPr>
          <a:lstStyle/>
          <a:p>
            <a:r>
              <a:rPr lang="fr-FR" sz="1200" dirty="0">
                <a:solidFill>
                  <a:schemeClr val="accent1">
                    <a:lumMod val="75000"/>
                  </a:schemeClr>
                </a:solidFill>
              </a:rPr>
              <a:t>Section de présentation</a:t>
            </a:r>
          </a:p>
        </p:txBody>
      </p:sp>
      <p:sp>
        <p:nvSpPr>
          <p:cNvPr id="12" name="Accolade fermante 11"/>
          <p:cNvSpPr/>
          <p:nvPr/>
        </p:nvSpPr>
        <p:spPr>
          <a:xfrm>
            <a:off x="10798825" y="1008930"/>
            <a:ext cx="186165" cy="292346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3" name="ZoneTexte 12"/>
          <p:cNvSpPr txBox="1"/>
          <p:nvPr/>
        </p:nvSpPr>
        <p:spPr>
          <a:xfrm>
            <a:off x="10984990" y="2134345"/>
            <a:ext cx="975946" cy="646331"/>
          </a:xfrm>
          <a:prstGeom prst="rect">
            <a:avLst/>
          </a:prstGeom>
          <a:noFill/>
        </p:spPr>
        <p:txBody>
          <a:bodyPr wrap="square" rtlCol="0">
            <a:spAutoFit/>
          </a:bodyPr>
          <a:lstStyle/>
          <a:p>
            <a:r>
              <a:rPr lang="fr-FR" sz="1200" dirty="0">
                <a:solidFill>
                  <a:schemeClr val="accent1">
                    <a:lumMod val="75000"/>
                  </a:schemeClr>
                </a:solidFill>
              </a:rPr>
              <a:t>Section horaires et accès</a:t>
            </a:r>
          </a:p>
        </p:txBody>
      </p:sp>
      <p:sp>
        <p:nvSpPr>
          <p:cNvPr id="14" name="Accolade fermante 13"/>
          <p:cNvSpPr/>
          <p:nvPr/>
        </p:nvSpPr>
        <p:spPr>
          <a:xfrm>
            <a:off x="10798825" y="3934622"/>
            <a:ext cx="197888" cy="233872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5" name="ZoneTexte 14"/>
          <p:cNvSpPr txBox="1"/>
          <p:nvPr/>
        </p:nvSpPr>
        <p:spPr>
          <a:xfrm>
            <a:off x="10996713" y="4813852"/>
            <a:ext cx="1037402" cy="646331"/>
          </a:xfrm>
          <a:prstGeom prst="rect">
            <a:avLst/>
          </a:prstGeom>
          <a:noFill/>
        </p:spPr>
        <p:txBody>
          <a:bodyPr wrap="square" rtlCol="0">
            <a:spAutoFit/>
          </a:bodyPr>
          <a:lstStyle/>
          <a:p>
            <a:r>
              <a:rPr lang="fr-FR" sz="1200" dirty="0">
                <a:solidFill>
                  <a:schemeClr val="accent1">
                    <a:lumMod val="75000"/>
                  </a:schemeClr>
                </a:solidFill>
              </a:rPr>
              <a:t>Section informations techniques</a:t>
            </a:r>
          </a:p>
        </p:txBody>
      </p:sp>
      <p:pic>
        <p:nvPicPr>
          <p:cNvPr id="2" name="Image 1"/>
          <p:cNvPicPr>
            <a:picLocks noChangeAspect="1"/>
          </p:cNvPicPr>
          <p:nvPr/>
        </p:nvPicPr>
        <p:blipFill>
          <a:blip r:embed="rId3"/>
          <a:stretch>
            <a:fillRect/>
          </a:stretch>
        </p:blipFill>
        <p:spPr>
          <a:xfrm>
            <a:off x="0" y="984738"/>
            <a:ext cx="4714875" cy="4333875"/>
          </a:xfrm>
          <a:prstGeom prst="rect">
            <a:avLst/>
          </a:prstGeom>
        </p:spPr>
      </p:pic>
    </p:spTree>
    <p:extLst>
      <p:ext uri="{BB962C8B-B14F-4D97-AF65-F5344CB8AC3E}">
        <p14:creationId xmlns:p14="http://schemas.microsoft.com/office/powerpoint/2010/main" val="14108353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6447321" y="509955"/>
            <a:ext cx="3144761" cy="6330188"/>
          </a:xfrm>
          <a:prstGeom prst="rect">
            <a:avLst/>
          </a:prstGeom>
        </p:spPr>
      </p:pic>
      <p:sp>
        <p:nvSpPr>
          <p:cNvPr id="8" name="ZoneTexte 7">
            <a:extLst>
              <a:ext uri="{FF2B5EF4-FFF2-40B4-BE49-F238E27FC236}">
                <a16:creationId xmlns:a16="http://schemas.microsoft.com/office/drawing/2014/main" id="{C9AB59A1-6154-324D-9EC3-0BE86FF86DE5}"/>
              </a:ext>
            </a:extLst>
          </p:cNvPr>
          <p:cNvSpPr txBox="1"/>
          <p:nvPr/>
        </p:nvSpPr>
        <p:spPr>
          <a:xfrm>
            <a:off x="0" y="104745"/>
            <a:ext cx="12192000" cy="338554"/>
          </a:xfrm>
          <a:prstGeom prst="rect">
            <a:avLst/>
          </a:prstGeom>
          <a:solidFill>
            <a:srgbClr val="0070C0"/>
          </a:solidFill>
        </p:spPr>
        <p:txBody>
          <a:bodyPr wrap="square" rtlCol="0">
            <a:spAutoFit/>
          </a:bodyPr>
          <a:lstStyle/>
          <a:p>
            <a:pPr algn="ctr"/>
            <a:r>
              <a:rPr lang="fr-FR" sz="1600" dirty="0">
                <a:solidFill>
                  <a:schemeClr val="bg1"/>
                </a:solidFill>
              </a:rPr>
              <a:t>INFORMATIONS PRÉSENTES – PORT DE LA POINTE DES GALETS </a:t>
            </a:r>
          </a:p>
        </p:txBody>
      </p:sp>
      <p:sp>
        <p:nvSpPr>
          <p:cNvPr id="6" name="Accolade fermante 5"/>
          <p:cNvSpPr/>
          <p:nvPr/>
        </p:nvSpPr>
        <p:spPr>
          <a:xfrm>
            <a:off x="3721474" y="509955"/>
            <a:ext cx="197888" cy="118992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9" name="ZoneTexte 8"/>
          <p:cNvSpPr txBox="1"/>
          <p:nvPr/>
        </p:nvSpPr>
        <p:spPr>
          <a:xfrm>
            <a:off x="3919362" y="874082"/>
            <a:ext cx="975946" cy="461665"/>
          </a:xfrm>
          <a:prstGeom prst="rect">
            <a:avLst/>
          </a:prstGeom>
          <a:noFill/>
        </p:spPr>
        <p:txBody>
          <a:bodyPr wrap="square" rtlCol="0">
            <a:spAutoFit/>
          </a:bodyPr>
          <a:lstStyle/>
          <a:p>
            <a:r>
              <a:rPr lang="fr-FR" sz="1200" dirty="0">
                <a:solidFill>
                  <a:schemeClr val="accent1">
                    <a:lumMod val="75000"/>
                  </a:schemeClr>
                </a:solidFill>
              </a:rPr>
              <a:t>Section de présentation</a:t>
            </a:r>
          </a:p>
        </p:txBody>
      </p:sp>
      <p:sp>
        <p:nvSpPr>
          <p:cNvPr id="10" name="Accolade fermante 9"/>
          <p:cNvSpPr/>
          <p:nvPr/>
        </p:nvSpPr>
        <p:spPr>
          <a:xfrm>
            <a:off x="3739058" y="1699875"/>
            <a:ext cx="186165" cy="265381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1" name="ZoneTexte 10"/>
          <p:cNvSpPr txBox="1"/>
          <p:nvPr/>
        </p:nvSpPr>
        <p:spPr>
          <a:xfrm>
            <a:off x="3919362" y="2792986"/>
            <a:ext cx="975946" cy="461665"/>
          </a:xfrm>
          <a:prstGeom prst="rect">
            <a:avLst/>
          </a:prstGeom>
          <a:noFill/>
        </p:spPr>
        <p:txBody>
          <a:bodyPr wrap="square" rtlCol="0">
            <a:spAutoFit/>
          </a:bodyPr>
          <a:lstStyle/>
          <a:p>
            <a:r>
              <a:rPr lang="fr-FR" sz="1200" dirty="0">
                <a:solidFill>
                  <a:schemeClr val="accent1">
                    <a:lumMod val="75000"/>
                  </a:schemeClr>
                </a:solidFill>
              </a:rPr>
              <a:t>Section de présentation</a:t>
            </a:r>
          </a:p>
        </p:txBody>
      </p:sp>
      <p:sp>
        <p:nvSpPr>
          <p:cNvPr id="12" name="Accolade fermante 11"/>
          <p:cNvSpPr/>
          <p:nvPr/>
        </p:nvSpPr>
        <p:spPr>
          <a:xfrm>
            <a:off x="9592082" y="512915"/>
            <a:ext cx="186165" cy="164999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3" name="ZoneTexte 12"/>
          <p:cNvSpPr txBox="1"/>
          <p:nvPr/>
        </p:nvSpPr>
        <p:spPr>
          <a:xfrm>
            <a:off x="9804031" y="1012581"/>
            <a:ext cx="975946" cy="646331"/>
          </a:xfrm>
          <a:prstGeom prst="rect">
            <a:avLst/>
          </a:prstGeom>
          <a:noFill/>
        </p:spPr>
        <p:txBody>
          <a:bodyPr wrap="square" rtlCol="0">
            <a:spAutoFit/>
          </a:bodyPr>
          <a:lstStyle/>
          <a:p>
            <a:r>
              <a:rPr lang="fr-FR" sz="1200" dirty="0">
                <a:solidFill>
                  <a:schemeClr val="accent1">
                    <a:lumMod val="75000"/>
                  </a:schemeClr>
                </a:solidFill>
              </a:rPr>
              <a:t>Section horaires et accès</a:t>
            </a:r>
          </a:p>
        </p:txBody>
      </p:sp>
      <p:sp>
        <p:nvSpPr>
          <p:cNvPr id="14" name="Accolade fermante 13"/>
          <p:cNvSpPr/>
          <p:nvPr/>
        </p:nvSpPr>
        <p:spPr>
          <a:xfrm>
            <a:off x="9604973" y="2162909"/>
            <a:ext cx="199057" cy="212773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5" name="ZoneTexte 14"/>
          <p:cNvSpPr txBox="1"/>
          <p:nvPr/>
        </p:nvSpPr>
        <p:spPr>
          <a:xfrm>
            <a:off x="9802862" y="2903612"/>
            <a:ext cx="1037402" cy="646331"/>
          </a:xfrm>
          <a:prstGeom prst="rect">
            <a:avLst/>
          </a:prstGeom>
          <a:noFill/>
        </p:spPr>
        <p:txBody>
          <a:bodyPr wrap="square" rtlCol="0">
            <a:spAutoFit/>
          </a:bodyPr>
          <a:lstStyle/>
          <a:p>
            <a:r>
              <a:rPr lang="fr-FR" sz="1200" dirty="0">
                <a:solidFill>
                  <a:schemeClr val="accent1">
                    <a:lumMod val="75000"/>
                  </a:schemeClr>
                </a:solidFill>
              </a:rPr>
              <a:t>Section informations techniques</a:t>
            </a:r>
          </a:p>
        </p:txBody>
      </p:sp>
      <p:pic>
        <p:nvPicPr>
          <p:cNvPr id="4" name="Image 3"/>
          <p:cNvPicPr>
            <a:picLocks noChangeAspect="1"/>
          </p:cNvPicPr>
          <p:nvPr/>
        </p:nvPicPr>
        <p:blipFill>
          <a:blip r:embed="rId3"/>
          <a:stretch>
            <a:fillRect/>
          </a:stretch>
        </p:blipFill>
        <p:spPr>
          <a:xfrm>
            <a:off x="0" y="504855"/>
            <a:ext cx="3733197" cy="6350283"/>
          </a:xfrm>
          <a:prstGeom prst="rect">
            <a:avLst/>
          </a:prstGeom>
        </p:spPr>
      </p:pic>
      <p:sp>
        <p:nvSpPr>
          <p:cNvPr id="16" name="Accolade fermante 15"/>
          <p:cNvSpPr/>
          <p:nvPr/>
        </p:nvSpPr>
        <p:spPr>
          <a:xfrm>
            <a:off x="3721475" y="4353692"/>
            <a:ext cx="180304" cy="250144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7" name="ZoneTexte 16"/>
          <p:cNvSpPr txBox="1"/>
          <p:nvPr/>
        </p:nvSpPr>
        <p:spPr>
          <a:xfrm>
            <a:off x="3901778" y="5350729"/>
            <a:ext cx="975946" cy="461665"/>
          </a:xfrm>
          <a:prstGeom prst="rect">
            <a:avLst/>
          </a:prstGeom>
          <a:noFill/>
        </p:spPr>
        <p:txBody>
          <a:bodyPr wrap="square" rtlCol="0">
            <a:spAutoFit/>
          </a:bodyPr>
          <a:lstStyle/>
          <a:p>
            <a:r>
              <a:rPr lang="fr-FR" sz="1200" dirty="0">
                <a:solidFill>
                  <a:schemeClr val="accent1">
                    <a:lumMod val="75000"/>
                  </a:schemeClr>
                </a:solidFill>
              </a:rPr>
              <a:t>Section de présentation</a:t>
            </a:r>
          </a:p>
        </p:txBody>
      </p:sp>
      <p:sp>
        <p:nvSpPr>
          <p:cNvPr id="18" name="Accolade fermante 17"/>
          <p:cNvSpPr/>
          <p:nvPr/>
        </p:nvSpPr>
        <p:spPr>
          <a:xfrm>
            <a:off x="9604974" y="4332395"/>
            <a:ext cx="186166" cy="250774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9" name="ZoneTexte 18"/>
          <p:cNvSpPr txBox="1"/>
          <p:nvPr/>
        </p:nvSpPr>
        <p:spPr>
          <a:xfrm>
            <a:off x="9802862" y="5373582"/>
            <a:ext cx="1037402" cy="461665"/>
          </a:xfrm>
          <a:prstGeom prst="rect">
            <a:avLst/>
          </a:prstGeom>
          <a:noFill/>
        </p:spPr>
        <p:txBody>
          <a:bodyPr wrap="square" rtlCol="0">
            <a:spAutoFit/>
          </a:bodyPr>
          <a:lstStyle/>
          <a:p>
            <a:r>
              <a:rPr lang="fr-FR" sz="1200" dirty="0">
                <a:solidFill>
                  <a:schemeClr val="accent1">
                    <a:lumMod val="75000"/>
                  </a:schemeClr>
                </a:solidFill>
              </a:rPr>
              <a:t>Section Plan du port</a:t>
            </a:r>
          </a:p>
        </p:txBody>
      </p:sp>
    </p:spTree>
    <p:extLst>
      <p:ext uri="{BB962C8B-B14F-4D97-AF65-F5344CB8AC3E}">
        <p14:creationId xmlns:p14="http://schemas.microsoft.com/office/powerpoint/2010/main" val="26391905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a:stretch>
            <a:fillRect/>
          </a:stretch>
        </p:blipFill>
        <p:spPr>
          <a:xfrm>
            <a:off x="3426468" y="1221080"/>
            <a:ext cx="4505325" cy="4657725"/>
          </a:xfrm>
          <a:prstGeom prst="rect">
            <a:avLst/>
          </a:prstGeom>
        </p:spPr>
      </p:pic>
      <p:sp>
        <p:nvSpPr>
          <p:cNvPr id="8" name="ZoneTexte 7">
            <a:extLst>
              <a:ext uri="{FF2B5EF4-FFF2-40B4-BE49-F238E27FC236}">
                <a16:creationId xmlns:a16="http://schemas.microsoft.com/office/drawing/2014/main" id="{C9AB59A1-6154-324D-9EC3-0BE86FF86DE5}"/>
              </a:ext>
            </a:extLst>
          </p:cNvPr>
          <p:cNvSpPr txBox="1"/>
          <p:nvPr/>
        </p:nvSpPr>
        <p:spPr>
          <a:xfrm>
            <a:off x="0" y="116175"/>
            <a:ext cx="12192000" cy="338554"/>
          </a:xfrm>
          <a:prstGeom prst="rect">
            <a:avLst/>
          </a:prstGeom>
          <a:solidFill>
            <a:srgbClr val="0070C0"/>
          </a:solidFill>
        </p:spPr>
        <p:txBody>
          <a:bodyPr wrap="square" rtlCol="0">
            <a:spAutoFit/>
          </a:bodyPr>
          <a:lstStyle/>
          <a:p>
            <a:pPr algn="ctr"/>
            <a:r>
              <a:rPr lang="fr-FR" sz="1600" dirty="0">
                <a:solidFill>
                  <a:schemeClr val="bg1"/>
                </a:solidFill>
              </a:rPr>
              <a:t>INFORMATIONS PRÉSENTES – Port de la Pointe des Galets</a:t>
            </a:r>
          </a:p>
        </p:txBody>
      </p:sp>
      <p:sp>
        <p:nvSpPr>
          <p:cNvPr id="6" name="Accolade fermante 5"/>
          <p:cNvSpPr/>
          <p:nvPr/>
        </p:nvSpPr>
        <p:spPr>
          <a:xfrm>
            <a:off x="7931793" y="1233839"/>
            <a:ext cx="110637" cy="325173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9" name="ZoneTexte 8"/>
          <p:cNvSpPr txBox="1"/>
          <p:nvPr/>
        </p:nvSpPr>
        <p:spPr>
          <a:xfrm>
            <a:off x="8112097" y="2536542"/>
            <a:ext cx="975946" cy="646331"/>
          </a:xfrm>
          <a:prstGeom prst="rect">
            <a:avLst/>
          </a:prstGeom>
          <a:noFill/>
        </p:spPr>
        <p:txBody>
          <a:bodyPr wrap="square" rtlCol="0">
            <a:spAutoFit/>
          </a:bodyPr>
          <a:lstStyle/>
          <a:p>
            <a:r>
              <a:rPr lang="fr-FR" sz="1200" dirty="0">
                <a:solidFill>
                  <a:schemeClr val="accent1">
                    <a:lumMod val="75000"/>
                  </a:schemeClr>
                </a:solidFill>
              </a:rPr>
              <a:t>Section informations techniques</a:t>
            </a:r>
          </a:p>
        </p:txBody>
      </p:sp>
      <p:sp>
        <p:nvSpPr>
          <p:cNvPr id="10" name="Accolade fermante 9"/>
          <p:cNvSpPr/>
          <p:nvPr/>
        </p:nvSpPr>
        <p:spPr>
          <a:xfrm>
            <a:off x="7949348" y="4498336"/>
            <a:ext cx="162750" cy="138046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1" name="ZoneTexte 10"/>
          <p:cNvSpPr txBox="1"/>
          <p:nvPr/>
        </p:nvSpPr>
        <p:spPr>
          <a:xfrm>
            <a:off x="8129653" y="4957737"/>
            <a:ext cx="975946" cy="461665"/>
          </a:xfrm>
          <a:prstGeom prst="rect">
            <a:avLst/>
          </a:prstGeom>
          <a:noFill/>
        </p:spPr>
        <p:txBody>
          <a:bodyPr wrap="square" rtlCol="0">
            <a:spAutoFit/>
          </a:bodyPr>
          <a:lstStyle/>
          <a:p>
            <a:r>
              <a:rPr lang="fr-FR" sz="1200" dirty="0">
                <a:solidFill>
                  <a:schemeClr val="accent1">
                    <a:lumMod val="75000"/>
                  </a:schemeClr>
                </a:solidFill>
              </a:rPr>
              <a:t>Section Tarifs</a:t>
            </a:r>
          </a:p>
        </p:txBody>
      </p:sp>
    </p:spTree>
    <p:extLst>
      <p:ext uri="{BB962C8B-B14F-4D97-AF65-F5344CB8AC3E}">
        <p14:creationId xmlns:p14="http://schemas.microsoft.com/office/powerpoint/2010/main" val="23445884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BC3953DB-E6E8-7D44-8795-663B43929DC8}"/>
              </a:ext>
            </a:extLst>
          </p:cNvPr>
          <p:cNvSpPr txBox="1"/>
          <p:nvPr/>
        </p:nvSpPr>
        <p:spPr>
          <a:xfrm>
            <a:off x="0" y="3228945"/>
            <a:ext cx="12192000" cy="400110"/>
          </a:xfrm>
          <a:prstGeom prst="rect">
            <a:avLst/>
          </a:prstGeom>
          <a:solidFill>
            <a:srgbClr val="00B050"/>
          </a:solidFill>
        </p:spPr>
        <p:txBody>
          <a:bodyPr wrap="square" rtlCol="0">
            <a:spAutoFit/>
          </a:bodyPr>
          <a:lstStyle/>
          <a:p>
            <a:pPr algn="ctr"/>
            <a:r>
              <a:rPr lang="fr-FR" sz="2000" dirty="0">
                <a:solidFill>
                  <a:schemeClr val="bg1"/>
                </a:solidFill>
              </a:rPr>
              <a:t>CE QU’ODYSSEA PEUT APPORTER - INFORMATIONS</a:t>
            </a:r>
          </a:p>
        </p:txBody>
      </p:sp>
    </p:spTree>
    <p:extLst>
      <p:ext uri="{BB962C8B-B14F-4D97-AF65-F5344CB8AC3E}">
        <p14:creationId xmlns:p14="http://schemas.microsoft.com/office/powerpoint/2010/main" val="80664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8429A35-6A33-194E-8AA6-5881DEAC2BD3}"/>
              </a:ext>
            </a:extLst>
          </p:cNvPr>
          <p:cNvSpPr/>
          <p:nvPr/>
        </p:nvSpPr>
        <p:spPr>
          <a:xfrm>
            <a:off x="4246685" y="1553647"/>
            <a:ext cx="7524798" cy="3970318"/>
          </a:xfrm>
          <a:prstGeom prst="rect">
            <a:avLst/>
          </a:prstGeom>
        </p:spPr>
        <p:txBody>
          <a:bodyPr wrap="square">
            <a:spAutoFit/>
          </a:bodyPr>
          <a:lstStyle/>
          <a:p>
            <a:pPr fontAlgn="base"/>
            <a:r>
              <a:rPr lang="fr-FR" sz="1200" b="0" i="0" dirty="0">
                <a:solidFill>
                  <a:schemeClr val="accent5">
                    <a:lumMod val="50000"/>
                  </a:schemeClr>
                </a:solidFill>
                <a:effectLst/>
              </a:rPr>
              <a:t>La base de données Odyssea permets d’ajouter les informations de base d’un port de plaisance. </a:t>
            </a:r>
          </a:p>
          <a:p>
            <a:pPr fontAlgn="base"/>
            <a:endParaRPr lang="fr-FR" sz="1200" dirty="0">
              <a:solidFill>
                <a:schemeClr val="accent5">
                  <a:lumMod val="50000"/>
                </a:schemeClr>
              </a:solidFill>
            </a:endParaRPr>
          </a:p>
          <a:p>
            <a:pPr fontAlgn="base"/>
            <a:r>
              <a:rPr lang="fr-FR" sz="1200" dirty="0">
                <a:solidFill>
                  <a:schemeClr val="accent5">
                    <a:lumMod val="50000"/>
                  </a:schemeClr>
                </a:solidFill>
              </a:rPr>
              <a:t>On retrouve, pour tous les ports, leur nom, localisation, leur description, les moyens de contact de la capitainerie etc.</a:t>
            </a:r>
          </a:p>
          <a:p>
            <a:pPr fontAlgn="base"/>
            <a:endParaRPr lang="fr-FR" sz="1200" b="0" i="0" dirty="0">
              <a:solidFill>
                <a:schemeClr val="accent5">
                  <a:lumMod val="50000"/>
                </a:schemeClr>
              </a:solidFill>
              <a:effectLst/>
            </a:endParaRPr>
          </a:p>
          <a:p>
            <a:pPr fontAlgn="base"/>
            <a:r>
              <a:rPr lang="fr-FR" sz="1200" dirty="0">
                <a:solidFill>
                  <a:schemeClr val="accent5">
                    <a:lumMod val="50000"/>
                  </a:schemeClr>
                </a:solidFill>
              </a:rPr>
              <a:t>Chaque Fiche Odyssea possède une même structure d’informations optionnelles comme les liens des réseaux sociaux, l’accessibilité handicapés, les labels, des médias, photos, vidéos et même 360°. </a:t>
            </a:r>
          </a:p>
          <a:p>
            <a:pPr fontAlgn="base"/>
            <a:endParaRPr lang="fr-FR" sz="1200" b="0" i="0" dirty="0">
              <a:solidFill>
                <a:schemeClr val="accent5">
                  <a:lumMod val="50000"/>
                </a:schemeClr>
              </a:solidFill>
              <a:effectLst/>
            </a:endParaRPr>
          </a:p>
          <a:p>
            <a:pPr fontAlgn="base"/>
            <a:r>
              <a:rPr lang="fr-FR" sz="1200" dirty="0">
                <a:solidFill>
                  <a:schemeClr val="accent5">
                    <a:lumMod val="50000"/>
                  </a:schemeClr>
                </a:solidFill>
              </a:rPr>
              <a:t>Mais les fiches Odyssea permettent d’ajouter des informations spécifiques en fonction de la catégorie du Point d’intérêt saisi. </a:t>
            </a:r>
          </a:p>
          <a:p>
            <a:pPr fontAlgn="base"/>
            <a:endParaRPr lang="fr-FR" sz="1200" dirty="0">
              <a:solidFill>
                <a:schemeClr val="accent5">
                  <a:lumMod val="50000"/>
                </a:schemeClr>
              </a:solidFill>
            </a:endParaRPr>
          </a:p>
          <a:p>
            <a:pPr fontAlgn="base"/>
            <a:r>
              <a:rPr lang="fr-FR" sz="1200" dirty="0">
                <a:solidFill>
                  <a:schemeClr val="accent5">
                    <a:lumMod val="50000"/>
                  </a:schemeClr>
                </a:solidFill>
              </a:rPr>
              <a:t>Par exemple, pour les ports, on retrouve:</a:t>
            </a:r>
          </a:p>
          <a:p>
            <a:pPr marL="171450" indent="-171450" fontAlgn="base">
              <a:buFontTx/>
              <a:buChar char="-"/>
            </a:pPr>
            <a:r>
              <a:rPr lang="fr-FR" sz="1200" b="0" i="0" dirty="0">
                <a:solidFill>
                  <a:schemeClr val="accent5">
                    <a:lumMod val="50000"/>
                  </a:schemeClr>
                </a:solidFill>
                <a:effectLst/>
              </a:rPr>
              <a:t>Les informations du port, maître du port, et horaires d’ouvertur</a:t>
            </a:r>
            <a:r>
              <a:rPr lang="fr-FR" sz="1200" dirty="0">
                <a:solidFill>
                  <a:schemeClr val="accent5">
                    <a:lumMod val="50000"/>
                  </a:schemeClr>
                </a:solidFill>
              </a:rPr>
              <a:t>e de la capitainerie</a:t>
            </a:r>
            <a:r>
              <a:rPr lang="fr-FR" sz="1200" b="0" i="0" dirty="0">
                <a:solidFill>
                  <a:schemeClr val="accent5">
                    <a:lumMod val="50000"/>
                  </a:schemeClr>
                </a:solidFill>
                <a:effectLst/>
              </a:rPr>
              <a:t>,</a:t>
            </a:r>
          </a:p>
          <a:p>
            <a:pPr marL="171450" indent="-171450" fontAlgn="base">
              <a:buFontTx/>
              <a:buChar char="-"/>
            </a:pPr>
            <a:r>
              <a:rPr lang="fr-FR" sz="1200" dirty="0">
                <a:solidFill>
                  <a:schemeClr val="accent5">
                    <a:lumMod val="50000"/>
                  </a:schemeClr>
                </a:solidFill>
              </a:rPr>
              <a:t>Les services aux plaisanciers,</a:t>
            </a:r>
          </a:p>
          <a:p>
            <a:pPr marL="171450" indent="-171450" fontAlgn="base">
              <a:buFontTx/>
              <a:buChar char="-"/>
            </a:pPr>
            <a:r>
              <a:rPr lang="fr-FR" sz="1200" dirty="0">
                <a:solidFill>
                  <a:schemeClr val="accent5">
                    <a:lumMod val="50000"/>
                  </a:schemeClr>
                </a:solidFill>
              </a:rPr>
              <a:t>Les informations de localisation du port et de l’approche</a:t>
            </a:r>
          </a:p>
          <a:p>
            <a:pPr marL="171450" indent="-171450" fontAlgn="base">
              <a:buFontTx/>
              <a:buChar char="-"/>
            </a:pPr>
            <a:r>
              <a:rPr lang="fr-FR" sz="1200" dirty="0">
                <a:solidFill>
                  <a:schemeClr val="accent5">
                    <a:lumMod val="50000"/>
                  </a:schemeClr>
                </a:solidFill>
              </a:rPr>
              <a:t>Les informations de sécurité du port</a:t>
            </a:r>
          </a:p>
          <a:p>
            <a:pPr marL="171450" indent="-171450" fontAlgn="base">
              <a:buFontTx/>
              <a:buChar char="-"/>
            </a:pPr>
            <a:r>
              <a:rPr lang="fr-FR" sz="1200" dirty="0">
                <a:solidFill>
                  <a:schemeClr val="accent5">
                    <a:lumMod val="50000"/>
                  </a:schemeClr>
                </a:solidFill>
              </a:rPr>
              <a:t>Les informations environnementales du port</a:t>
            </a:r>
          </a:p>
          <a:p>
            <a:pPr marL="171450" indent="-171450" fontAlgn="base">
              <a:buFontTx/>
              <a:buChar char="-"/>
            </a:pPr>
            <a:r>
              <a:rPr lang="fr-FR" sz="1200" dirty="0">
                <a:solidFill>
                  <a:schemeClr val="accent5">
                    <a:lumMod val="50000"/>
                  </a:schemeClr>
                </a:solidFill>
              </a:rPr>
              <a:t>Les tarifs et moyens de paiements du port</a:t>
            </a:r>
          </a:p>
          <a:p>
            <a:pPr marL="171450" indent="-171450" fontAlgn="base">
              <a:buFontTx/>
              <a:buChar char="-"/>
            </a:pPr>
            <a:r>
              <a:rPr lang="fr-FR" sz="1200" dirty="0">
                <a:solidFill>
                  <a:schemeClr val="accent5">
                    <a:lumMod val="50000"/>
                  </a:schemeClr>
                </a:solidFill>
              </a:rPr>
              <a:t>Des offres plaisanciers, permettant aux plaisanciers de bénéficier de réduction ou de cadeau en fonction d’un nombre de nuitées dans un port de la TCO ou d’un nombre de mile nautique parcouru entre les ports de la TCO.</a:t>
            </a:r>
          </a:p>
          <a:p>
            <a:pPr marL="171450" indent="-171450" fontAlgn="base">
              <a:buFontTx/>
              <a:buChar char="-"/>
            </a:pPr>
            <a:endParaRPr lang="fr-FR" sz="1200" b="0" i="0" dirty="0">
              <a:solidFill>
                <a:schemeClr val="accent5">
                  <a:lumMod val="50000"/>
                </a:schemeClr>
              </a:solidFill>
              <a:effectLst/>
            </a:endParaRPr>
          </a:p>
          <a:p>
            <a:pPr marL="171450" indent="-171450" fontAlgn="base">
              <a:buFontTx/>
              <a:buChar char="-"/>
            </a:pPr>
            <a:endParaRPr lang="fr-FR" sz="1200" b="0" i="0" dirty="0">
              <a:solidFill>
                <a:schemeClr val="accent5">
                  <a:lumMod val="50000"/>
                </a:schemeClr>
              </a:solidFill>
              <a:effectLst/>
            </a:endParaRPr>
          </a:p>
        </p:txBody>
      </p:sp>
      <p:sp>
        <p:nvSpPr>
          <p:cNvPr id="4" name="ZoneTexte 3">
            <a:extLst>
              <a:ext uri="{FF2B5EF4-FFF2-40B4-BE49-F238E27FC236}">
                <a16:creationId xmlns:a16="http://schemas.microsoft.com/office/drawing/2014/main" id="{BC3953DB-E6E8-7D44-8795-663B43929DC8}"/>
              </a:ext>
            </a:extLst>
          </p:cNvPr>
          <p:cNvSpPr txBox="1"/>
          <p:nvPr/>
        </p:nvSpPr>
        <p:spPr>
          <a:xfrm>
            <a:off x="0" y="104745"/>
            <a:ext cx="12192000" cy="338554"/>
          </a:xfrm>
          <a:prstGeom prst="rect">
            <a:avLst/>
          </a:prstGeom>
          <a:solidFill>
            <a:srgbClr val="0070C0"/>
          </a:solidFill>
        </p:spPr>
        <p:txBody>
          <a:bodyPr wrap="square" rtlCol="0">
            <a:spAutoFit/>
          </a:bodyPr>
          <a:lstStyle/>
          <a:p>
            <a:pPr algn="ctr"/>
            <a:r>
              <a:rPr lang="fr-FR" sz="1600" dirty="0">
                <a:solidFill>
                  <a:schemeClr val="bg1"/>
                </a:solidFill>
              </a:rPr>
              <a:t>CE QU’ODYSSEA PEUT APPORTER – INFORMATIONS</a:t>
            </a:r>
          </a:p>
        </p:txBody>
      </p:sp>
      <p:pic>
        <p:nvPicPr>
          <p:cNvPr id="6" name="Image 5"/>
          <p:cNvPicPr>
            <a:picLocks noChangeAspect="1"/>
          </p:cNvPicPr>
          <p:nvPr/>
        </p:nvPicPr>
        <p:blipFill>
          <a:blip r:embed="rId2"/>
          <a:stretch>
            <a:fillRect/>
          </a:stretch>
        </p:blipFill>
        <p:spPr>
          <a:xfrm>
            <a:off x="0" y="504855"/>
            <a:ext cx="3901964" cy="6330574"/>
          </a:xfrm>
          <a:prstGeom prst="rect">
            <a:avLst/>
          </a:prstGeom>
        </p:spPr>
      </p:pic>
    </p:spTree>
    <p:extLst>
      <p:ext uri="{BB962C8B-B14F-4D97-AF65-F5344CB8AC3E}">
        <p14:creationId xmlns:p14="http://schemas.microsoft.com/office/powerpoint/2010/main" val="1311207625"/>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5489</TotalTime>
  <Words>1364</Words>
  <Application>Microsoft Macintosh PowerPoint</Application>
  <PresentationFormat>Grand écran</PresentationFormat>
  <Paragraphs>114</Paragraphs>
  <Slides>30</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30</vt:i4>
      </vt:variant>
    </vt:vector>
  </HeadingPairs>
  <TitlesOfParts>
    <vt:vector size="34" baseType="lpstr">
      <vt:lpstr>Arial</vt:lpstr>
      <vt:lpstr>Calibri</vt:lpstr>
      <vt:lpstr>Calibri Light</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Judicael CHASSEUIL</dc:creator>
  <cp:lastModifiedBy>Judicael CHASSEUIL</cp:lastModifiedBy>
  <cp:revision>99</cp:revision>
  <dcterms:created xsi:type="dcterms:W3CDTF">2019-09-16T07:56:14Z</dcterms:created>
  <dcterms:modified xsi:type="dcterms:W3CDTF">2019-10-12T12:51:51Z</dcterms:modified>
</cp:coreProperties>
</file>