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81" r:id="rId3"/>
    <p:sldId id="257" r:id="rId4"/>
    <p:sldId id="282" r:id="rId5"/>
    <p:sldId id="283" r:id="rId6"/>
    <p:sldId id="284" r:id="rId7"/>
    <p:sldId id="273" r:id="rId8"/>
    <p:sldId id="285" r:id="rId9"/>
    <p:sldId id="286" r:id="rId10"/>
    <p:sldId id="287" r:id="rId11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885"/>
    <p:restoredTop sz="94635"/>
  </p:normalViewPr>
  <p:slideViewPr>
    <p:cSldViewPr snapToGrid="0" snapToObjects="1">
      <p:cViewPr varScale="1">
        <p:scale>
          <a:sx n="105" d="100"/>
          <a:sy n="105" d="100"/>
        </p:scale>
        <p:origin x="560" y="19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1FDBB99-4DE9-1044-9CFA-150B29DA638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1A5AF337-3022-A74F-8A79-8AE0A28D882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5201A290-2C28-C44F-A05F-A82DB5CF37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F4B865-497F-A840-AB6E-71B7B616BB37}" type="datetimeFigureOut">
              <a:rPr lang="fr-FR" smtClean="0"/>
              <a:pPr/>
              <a:t>25/09/2019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1EB1C838-A02F-1A44-A427-0C910EFF02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BF7FCE84-B45D-E449-91DE-EFBF82133B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851FC9-D084-CD44-81D9-716A8E72A490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670342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34E96C5-2B5F-444D-8253-08974D6061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7841331D-C5E2-6845-B499-C351F7BA866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ADAA408F-E0FF-D645-A58D-975FC9E7DF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F4B865-497F-A840-AB6E-71B7B616BB37}" type="datetimeFigureOut">
              <a:rPr lang="fr-FR" smtClean="0"/>
              <a:pPr/>
              <a:t>25/09/2019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8858F3F3-9B8A-EC43-A742-E0B364677C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37F7C776-F7A5-4D43-84EA-AC9849F15C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851FC9-D084-CD44-81D9-716A8E72A490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012253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A88C18C9-5E1E-0C4F-B983-F23B41BF377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4709602D-2C12-DB44-97B9-31C969514FB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41DA5C39-BF6E-6C41-8AA0-E234FA67D7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F4B865-497F-A840-AB6E-71B7B616BB37}" type="datetimeFigureOut">
              <a:rPr lang="fr-FR" smtClean="0"/>
              <a:pPr/>
              <a:t>25/09/2019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1DCA88AB-5213-3740-9734-4633AD5F73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EC1A3022-B161-FF44-8AEA-06F1C34370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851FC9-D084-CD44-81D9-716A8E72A490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690850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58E7E02-079E-6B43-AD6B-3673E66A19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66B83997-DB2B-CC4E-9E6F-B53DC62F384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1AD95441-51FB-1F49-838C-00CE3E95E5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F4B865-497F-A840-AB6E-71B7B616BB37}" type="datetimeFigureOut">
              <a:rPr lang="fr-FR" smtClean="0"/>
              <a:pPr/>
              <a:t>25/09/2019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5A317B76-962C-474F-8F92-FA5EC53669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F98E3AA9-6692-AD4C-93C7-4B6951BF7F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851FC9-D084-CD44-81D9-716A8E72A490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927373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AAD8E7C-8C86-EB49-94EA-9D1685F8A0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2BCBE965-E250-DA4B-A83A-B9FDCF50A10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86BACA5F-2585-2D46-8ECB-742A0E5C8C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F4B865-497F-A840-AB6E-71B7B616BB37}" type="datetimeFigureOut">
              <a:rPr lang="fr-FR" smtClean="0"/>
              <a:pPr/>
              <a:t>25/09/2019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A7B830C8-88FA-E64A-9957-73B8C80EE9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BD21F254-B4C8-834F-93BC-C123E23E22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851FC9-D084-CD44-81D9-716A8E72A490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730865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14C03C9-3041-C048-8573-70A0094893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75145013-F4F8-D745-9807-31246724C87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94FB394A-7364-7E43-B5B0-719F8278775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9B2AE84D-1534-FF4F-BFDA-CBDC069813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F4B865-497F-A840-AB6E-71B7B616BB37}" type="datetimeFigureOut">
              <a:rPr lang="fr-FR" smtClean="0"/>
              <a:pPr/>
              <a:t>25/09/2019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F1CB203D-DB38-BC4D-A3DA-2AC474140C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3B3C5A15-F8B8-9C46-935C-FD0B66242D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851FC9-D084-CD44-81D9-716A8E72A490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53747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48E43CF-C91B-D645-94C8-68641CF87A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2822BA70-0391-C84E-992C-2D46ADC68C1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17DAD9C3-1CFD-3A46-BB4A-7E74F01A0F7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2E8C9DDD-AD64-8A4B-9441-D8F63BC154B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59A2176A-7A45-5C4F-B93E-B37CA94CA97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8C33B886-A777-4341-B80D-C5E86945B5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F4B865-497F-A840-AB6E-71B7B616BB37}" type="datetimeFigureOut">
              <a:rPr lang="fr-FR" smtClean="0"/>
              <a:pPr/>
              <a:t>25/09/2019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B2AFE35F-2637-424D-861D-5853BC0937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FBB37847-9E67-2A4C-87AE-5D7C93DE24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851FC9-D084-CD44-81D9-716A8E72A490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86329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E82BDDA-FF34-794D-BFE7-15C360F5FF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A6777ACF-9CCB-1646-AC9D-71D868FA56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F4B865-497F-A840-AB6E-71B7B616BB37}" type="datetimeFigureOut">
              <a:rPr lang="fr-FR" smtClean="0"/>
              <a:pPr/>
              <a:t>25/09/2019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01693D1E-EF86-9948-8422-83EC536D9A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98CF744F-D921-9D43-8280-074C117736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851FC9-D084-CD44-81D9-716A8E72A490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386834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87626D46-DE40-BB48-B490-88736EE66F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F4B865-497F-A840-AB6E-71B7B616BB37}" type="datetimeFigureOut">
              <a:rPr lang="fr-FR" smtClean="0"/>
              <a:pPr/>
              <a:t>25/09/2019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5F65282C-5A00-9647-8A06-428D7E737F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EC24CF88-966D-D741-B78F-9204B71B20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851FC9-D084-CD44-81D9-716A8E72A490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654651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5DC30D7-E065-E749-BB18-495D225444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EEB3FF16-3974-E64E-B8CB-A76B1F25DA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8E68455A-E7E3-654E-81E6-737787A14F6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C00FE36F-11A9-1A40-ABCF-92CF2FBF5F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F4B865-497F-A840-AB6E-71B7B616BB37}" type="datetimeFigureOut">
              <a:rPr lang="fr-FR" smtClean="0"/>
              <a:pPr/>
              <a:t>25/09/2019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A12C8ECF-D781-C746-BF8E-FD09E3F2D2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9C701791-EFAD-1248-8666-1652FD0C1F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851FC9-D084-CD44-81D9-716A8E72A490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199479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2B87852-166B-0046-A0A2-00454440F5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184D269D-29D6-624D-AD28-23DF46F30AA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3EDB0233-775F-D54A-BD3A-337B27C7127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F8A0B0E3-0C5F-714B-85B4-A906E89C7C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F4B865-497F-A840-AB6E-71B7B616BB37}" type="datetimeFigureOut">
              <a:rPr lang="fr-FR" smtClean="0"/>
              <a:pPr/>
              <a:t>25/09/2019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BA478835-7EA7-5D44-9A17-33AB685788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0A173E29-5112-5042-A6B3-8F5547BFEB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851FC9-D084-CD44-81D9-716A8E72A490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657977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B73DDC52-2A96-6649-8503-8FB0F37633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DFC3FB06-C2E6-5C4B-B216-A5F87604CF1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A564A57-BE8A-EF43-B0D9-E9EF149D170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F4B865-497F-A840-AB6E-71B7B616BB37}" type="datetimeFigureOut">
              <a:rPr lang="fr-FR" smtClean="0"/>
              <a:pPr/>
              <a:t>25/09/2019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91F7FDD7-EA65-2341-A7CF-C6058F83E58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34A1F90C-2557-8B4A-8F76-A1C964D179C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851FC9-D084-CD44-81D9-716A8E72A490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954685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>
            <a:extLst>
              <a:ext uri="{FF2B5EF4-FFF2-40B4-BE49-F238E27FC236}">
                <a16:creationId xmlns:a16="http://schemas.microsoft.com/office/drawing/2014/main" id="{AC7B0733-1A12-B844-ABAD-D099B36BB26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8867" b="12269"/>
          <a:stretch/>
        </p:blipFill>
        <p:spPr>
          <a:xfrm>
            <a:off x="0" y="3429000"/>
            <a:ext cx="12192000" cy="3429000"/>
          </a:xfrm>
          <a:prstGeom prst="rect">
            <a:avLst/>
          </a:prstGeom>
        </p:spPr>
      </p:pic>
      <p:pic>
        <p:nvPicPr>
          <p:cNvPr id="9" name="Image 8" descr="Une image contenant eau, extérieur, ciel, plage&#10;&#10;Description générée automatiquement">
            <a:extLst>
              <a:ext uri="{FF2B5EF4-FFF2-40B4-BE49-F238E27FC236}">
                <a16:creationId xmlns:a16="http://schemas.microsoft.com/office/drawing/2014/main" id="{13FF00DF-CCFE-2E45-A78F-D75A9B14280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6371" b="13992"/>
          <a:stretch/>
        </p:blipFill>
        <p:spPr>
          <a:xfrm>
            <a:off x="0" y="0"/>
            <a:ext cx="12192000" cy="342900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E350BD30-5349-0742-8A40-499D9AC8E6BE}"/>
              </a:ext>
            </a:extLst>
          </p:cNvPr>
          <p:cNvSpPr/>
          <p:nvPr/>
        </p:nvSpPr>
        <p:spPr>
          <a:xfrm>
            <a:off x="2072640" y="98673"/>
            <a:ext cx="10119361" cy="1015663"/>
          </a:xfrm>
          <a:prstGeom prst="rect">
            <a:avLst/>
          </a:prstGeom>
          <a:solidFill>
            <a:schemeClr val="bg1">
              <a:alpha val="69000"/>
            </a:schemeClr>
          </a:solidFill>
        </p:spPr>
        <p:txBody>
          <a:bodyPr wrap="square">
            <a:spAutoFit/>
          </a:bodyPr>
          <a:lstStyle/>
          <a:p>
            <a:pPr algn="r">
              <a:spcAft>
                <a:spcPts val="0"/>
              </a:spcAft>
              <a:tabLst>
                <a:tab pos="270510" algn="l"/>
              </a:tabLst>
            </a:pPr>
            <a:r>
              <a:rPr lang="fr-FR" sz="2400" b="1" dirty="0">
                <a:solidFill>
                  <a:schemeClr val="accent5">
                    <a:lumMod val="50000"/>
                  </a:schemeClr>
                </a:solidFill>
                <a:ea typeface="Calibri" panose="020F0502020204030204" pitchFamily="34" charset="0"/>
              </a:rPr>
              <a:t>Pôle territorial 2 - Mettre en tourisme la destination bleue inclusive</a:t>
            </a:r>
            <a:endParaRPr lang="fr-FR" sz="2400" dirty="0">
              <a:solidFill>
                <a:schemeClr val="accent5">
                  <a:lumMod val="50000"/>
                </a:schemeClr>
              </a:solidFill>
              <a:effectLst/>
              <a:ea typeface="Times New Roman" panose="02020603050405020304" pitchFamily="18" charset="0"/>
            </a:endParaRPr>
          </a:p>
          <a:p>
            <a:pPr algn="r">
              <a:spcAft>
                <a:spcPts val="0"/>
              </a:spcAft>
            </a:pPr>
            <a:r>
              <a:rPr lang="fr-FR" sz="1200" i="1" dirty="0">
                <a:solidFill>
                  <a:schemeClr val="accent5">
                    <a:lumMod val="50000"/>
                  </a:schemeClr>
                </a:solidFill>
                <a:ea typeface="Calibri" panose="020F0502020204030204" pitchFamily="34" charset="0"/>
              </a:rPr>
              <a:t>Mise en tourisme inclusive des «  Destinations Bleues d’Excellence® » autour des modèles et marques « Grand Stade Bleu Nautique et Aquatique® » et des                     « Routes Bleues® du Patrimoine Maritime » pour démocratiser l’accès aux activités et nouvelles expériences nautiques, aquatiques et subaquatiques</a:t>
            </a:r>
          </a:p>
          <a:p>
            <a:pPr algn="r">
              <a:spcAft>
                <a:spcPts val="0"/>
              </a:spcAft>
            </a:pPr>
            <a:r>
              <a:rPr lang="fr-FR" sz="1200" b="1" i="1" dirty="0">
                <a:solidFill>
                  <a:srgbClr val="C00000"/>
                </a:solidFill>
              </a:rPr>
              <a:t>GRAND STADE BLEU NAUTIQUE ET AQUATIQUE® - ANALYSE DES </a:t>
            </a:r>
            <a:r>
              <a:rPr lang="fr-FR" sz="1200" b="1" i="1" dirty="0">
                <a:solidFill>
                  <a:srgbClr val="C00000"/>
                </a:solidFill>
                <a:effectLst/>
                <a:ea typeface="Times New Roman" panose="02020603050405020304" pitchFamily="18" charset="0"/>
              </a:rPr>
              <a:t>FICHES PLAGES</a:t>
            </a: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41BE2C1A-73CB-1C40-B533-FBB51BC29FF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469879" y="1114337"/>
            <a:ext cx="1450395" cy="1482560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362969F7-EDB4-F147-B7F8-EC6F56B68E5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49664" y="1213009"/>
            <a:ext cx="4520215" cy="1268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286960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98429A35-6A33-194E-8AA6-5881DEAC2BD3}"/>
              </a:ext>
            </a:extLst>
          </p:cNvPr>
          <p:cNvSpPr/>
          <p:nvPr/>
        </p:nvSpPr>
        <p:spPr>
          <a:xfrm>
            <a:off x="7411915" y="2573785"/>
            <a:ext cx="4308231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fr-FR" sz="1200" b="1" dirty="0">
                <a:solidFill>
                  <a:schemeClr val="accent5">
                    <a:lumMod val="50000"/>
                  </a:schemeClr>
                </a:solidFill>
              </a:rPr>
              <a:t>Odyssea permets aussi d’ajouter des données environnementales sur les plages qui peuvent être labellisé ou faire partie d’un parc naturel marins par exemple…</a:t>
            </a:r>
          </a:p>
          <a:p>
            <a:pPr fontAlgn="base"/>
            <a:endParaRPr lang="fr-FR" sz="1200" b="1" dirty="0">
              <a:solidFill>
                <a:schemeClr val="accent5">
                  <a:lumMod val="50000"/>
                </a:schemeClr>
              </a:solidFill>
            </a:endParaRPr>
          </a:p>
          <a:p>
            <a:pPr fontAlgn="base"/>
            <a:r>
              <a:rPr lang="fr-FR" sz="1200" b="1" dirty="0">
                <a:solidFill>
                  <a:schemeClr val="accent5">
                    <a:lumMod val="50000"/>
                  </a:schemeClr>
                </a:solidFill>
              </a:rPr>
              <a:t>En effet, il est possible d’ajouter des informations sur:</a:t>
            </a:r>
          </a:p>
          <a:p>
            <a:pPr marL="171450" indent="-171450" fontAlgn="base">
              <a:buFontTx/>
              <a:buChar char="-"/>
            </a:pPr>
            <a:r>
              <a:rPr lang="fr-FR" sz="1200" b="1" dirty="0">
                <a:solidFill>
                  <a:schemeClr val="accent5">
                    <a:lumMod val="50000"/>
                  </a:schemeClr>
                </a:solidFill>
              </a:rPr>
              <a:t>La  superficie classée</a:t>
            </a:r>
          </a:p>
          <a:p>
            <a:pPr marL="171450" indent="-171450" fontAlgn="base">
              <a:buFontTx/>
              <a:buChar char="-"/>
            </a:pPr>
            <a:r>
              <a:rPr lang="fr-FR" sz="1200" b="1" dirty="0">
                <a:solidFill>
                  <a:schemeClr val="accent5">
                    <a:lumMod val="50000"/>
                  </a:schemeClr>
                </a:solidFill>
              </a:rPr>
              <a:t>La date du classement</a:t>
            </a:r>
          </a:p>
          <a:p>
            <a:pPr marL="171450" indent="-171450" fontAlgn="base">
              <a:buFontTx/>
              <a:buChar char="-"/>
            </a:pPr>
            <a:r>
              <a:rPr lang="fr-FR" sz="1200" b="1" dirty="0">
                <a:solidFill>
                  <a:schemeClr val="accent5">
                    <a:lumMod val="50000"/>
                  </a:schemeClr>
                </a:solidFill>
              </a:rPr>
              <a:t>La règlementation</a:t>
            </a:r>
          </a:p>
          <a:p>
            <a:pPr marL="171450" indent="-171450" fontAlgn="base">
              <a:buFontTx/>
              <a:buChar char="-"/>
            </a:pPr>
            <a:r>
              <a:rPr lang="fr-FR" sz="1200" b="1" dirty="0">
                <a:solidFill>
                  <a:schemeClr val="accent5">
                    <a:lumMod val="50000"/>
                  </a:schemeClr>
                </a:solidFill>
              </a:rPr>
              <a:t>Patrimoine culturel, nautique ou gastronomique</a:t>
            </a:r>
          </a:p>
          <a:p>
            <a:pPr marL="171450" indent="-171450" fontAlgn="base">
              <a:buFontTx/>
              <a:buChar char="-"/>
            </a:pPr>
            <a:r>
              <a:rPr lang="fr-FR" sz="1200" b="1" dirty="0">
                <a:solidFill>
                  <a:schemeClr val="accent5">
                    <a:lumMod val="50000"/>
                  </a:schemeClr>
                </a:solidFill>
              </a:rPr>
              <a:t>La faune &amp; flore présente</a:t>
            </a:r>
          </a:p>
          <a:p>
            <a:pPr marL="171450" indent="-171450" fontAlgn="base">
              <a:buFontTx/>
              <a:buChar char="-"/>
            </a:pPr>
            <a:r>
              <a:rPr lang="fr-FR" sz="1200" b="1" dirty="0">
                <a:solidFill>
                  <a:schemeClr val="accent5">
                    <a:lumMod val="50000"/>
                  </a:schemeClr>
                </a:solidFill>
              </a:rPr>
              <a:t>Les gestes à adopter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C9AB59A1-6154-324D-9EC3-0BE86FF86DE5}"/>
              </a:ext>
            </a:extLst>
          </p:cNvPr>
          <p:cNvSpPr txBox="1"/>
          <p:nvPr/>
        </p:nvSpPr>
        <p:spPr>
          <a:xfrm>
            <a:off x="0" y="104745"/>
            <a:ext cx="12192000" cy="400110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2000" dirty="0">
                <a:solidFill>
                  <a:schemeClr val="bg1"/>
                </a:solidFill>
              </a:rPr>
              <a:t>CE QUE PEUT APPORTER ODYSSEA AUX PLAGES</a:t>
            </a: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7864" y="659423"/>
            <a:ext cx="6364224" cy="59523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505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oneTexte 7">
            <a:extLst>
              <a:ext uri="{FF2B5EF4-FFF2-40B4-BE49-F238E27FC236}">
                <a16:creationId xmlns:a16="http://schemas.microsoft.com/office/drawing/2014/main" id="{C9AB59A1-6154-324D-9EC3-0BE86FF86DE5}"/>
              </a:ext>
            </a:extLst>
          </p:cNvPr>
          <p:cNvSpPr txBox="1"/>
          <p:nvPr/>
        </p:nvSpPr>
        <p:spPr>
          <a:xfrm>
            <a:off x="0" y="104745"/>
            <a:ext cx="12192000" cy="400110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2000" dirty="0">
                <a:solidFill>
                  <a:schemeClr val="bg1"/>
                </a:solidFill>
              </a:rPr>
              <a:t>ANALYSE DES PLAGES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E8A6B3A-2203-884C-834B-4353CB357449}"/>
              </a:ext>
            </a:extLst>
          </p:cNvPr>
          <p:cNvSpPr/>
          <p:nvPr/>
        </p:nvSpPr>
        <p:spPr>
          <a:xfrm>
            <a:off x="243840" y="2681255"/>
            <a:ext cx="439510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400" b="1" dirty="0">
                <a:solidFill>
                  <a:schemeClr val="tx2"/>
                </a:solidFill>
              </a:rPr>
              <a:t>Les plages ne sont pas présentées sous forme de fiche individuelle. </a:t>
            </a:r>
          </a:p>
          <a:p>
            <a:endParaRPr lang="fr-FR" sz="1400" b="1" dirty="0">
              <a:solidFill>
                <a:schemeClr val="tx2"/>
              </a:solidFill>
            </a:endParaRPr>
          </a:p>
          <a:p>
            <a:r>
              <a:rPr lang="fr-FR" sz="1400" b="1" dirty="0">
                <a:solidFill>
                  <a:schemeClr val="tx2"/>
                </a:solidFill>
              </a:rPr>
              <a:t>Sur le site ouest-lareunion.com, les plages ressemblent à une page avec un contenu statique. </a:t>
            </a:r>
          </a:p>
          <a:p>
            <a:endParaRPr lang="fr-FR" sz="1400" b="1" dirty="0">
              <a:solidFill>
                <a:schemeClr val="tx2"/>
              </a:solidFill>
            </a:endParaRPr>
          </a:p>
          <a:p>
            <a:r>
              <a:rPr lang="fr-FR" sz="1400" b="1" dirty="0">
                <a:solidFill>
                  <a:schemeClr val="tx2"/>
                </a:solidFill>
              </a:rPr>
              <a:t>Nous analyserons ce que la page contient, et ce que peux apporter le marketing Odyssea pour améliorer la visibilité des plages. </a:t>
            </a: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84732" y="958362"/>
            <a:ext cx="6906707" cy="4962158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8E8A6B3A-2203-884C-834B-4353CB357449}"/>
              </a:ext>
            </a:extLst>
          </p:cNvPr>
          <p:cNvSpPr/>
          <p:nvPr/>
        </p:nvSpPr>
        <p:spPr>
          <a:xfrm>
            <a:off x="3801442" y="547122"/>
            <a:ext cx="5191795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000" b="1" i="1" dirty="0">
                <a:solidFill>
                  <a:srgbClr val="C00000"/>
                </a:solidFill>
              </a:rPr>
              <a:t>* Uniquement les fiches ; les listings, </a:t>
            </a:r>
            <a:r>
              <a:rPr lang="fr-FR" sz="1000" b="1" i="1" dirty="0" err="1">
                <a:solidFill>
                  <a:srgbClr val="C00000"/>
                </a:solidFill>
              </a:rPr>
              <a:t>maps</a:t>
            </a:r>
            <a:r>
              <a:rPr lang="fr-FR" sz="1000" b="1" i="1" dirty="0">
                <a:solidFill>
                  <a:srgbClr val="C00000"/>
                </a:solidFill>
              </a:rPr>
              <a:t> et filtrages feront l’objet d’une autre analyse </a:t>
            </a:r>
          </a:p>
        </p:txBody>
      </p:sp>
    </p:spTree>
    <p:extLst>
      <p:ext uri="{BB962C8B-B14F-4D97-AF65-F5344CB8AC3E}">
        <p14:creationId xmlns:p14="http://schemas.microsoft.com/office/powerpoint/2010/main" val="33999570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oneTexte 7">
            <a:extLst>
              <a:ext uri="{FF2B5EF4-FFF2-40B4-BE49-F238E27FC236}">
                <a16:creationId xmlns:a16="http://schemas.microsoft.com/office/drawing/2014/main" id="{C9AB59A1-6154-324D-9EC3-0BE86FF86DE5}"/>
              </a:ext>
            </a:extLst>
          </p:cNvPr>
          <p:cNvSpPr txBox="1"/>
          <p:nvPr/>
        </p:nvSpPr>
        <p:spPr>
          <a:xfrm>
            <a:off x="0" y="3228945"/>
            <a:ext cx="12192000" cy="400110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2000" dirty="0">
                <a:solidFill>
                  <a:schemeClr val="bg1"/>
                </a:solidFill>
              </a:rPr>
              <a:t>INFORMATIONS DES PLAGES</a:t>
            </a:r>
          </a:p>
        </p:txBody>
      </p:sp>
    </p:spTree>
    <p:extLst>
      <p:ext uri="{BB962C8B-B14F-4D97-AF65-F5344CB8AC3E}">
        <p14:creationId xmlns:p14="http://schemas.microsoft.com/office/powerpoint/2010/main" val="20721817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98429A35-6A33-194E-8AA6-5881DEAC2BD3}"/>
              </a:ext>
            </a:extLst>
          </p:cNvPr>
          <p:cNvSpPr/>
          <p:nvPr/>
        </p:nvSpPr>
        <p:spPr>
          <a:xfrm>
            <a:off x="1440473" y="812642"/>
            <a:ext cx="9311054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fr-FR" sz="1200" b="1" i="0" dirty="0">
                <a:solidFill>
                  <a:schemeClr val="accent5">
                    <a:lumMod val="50000"/>
                  </a:schemeClr>
                </a:solidFill>
                <a:effectLst/>
              </a:rPr>
              <a:t>Toutes les plages sont regroupés sur la même page, sous forme de liste textuelle.</a:t>
            </a:r>
          </a:p>
          <a:p>
            <a:pPr fontAlgn="base"/>
            <a:endParaRPr lang="fr-FR" sz="1200" b="1" i="0" dirty="0">
              <a:solidFill>
                <a:schemeClr val="accent5">
                  <a:lumMod val="50000"/>
                </a:schemeClr>
              </a:solidFill>
              <a:effectLst/>
            </a:endParaRPr>
          </a:p>
          <a:p>
            <a:pPr fontAlgn="base"/>
            <a:r>
              <a:rPr lang="fr-FR" sz="1200" b="1" dirty="0">
                <a:solidFill>
                  <a:schemeClr val="accent5">
                    <a:lumMod val="50000"/>
                  </a:schemeClr>
                </a:solidFill>
              </a:rPr>
              <a:t>Chaque plage comprends à minima :</a:t>
            </a:r>
          </a:p>
          <a:p>
            <a:pPr marL="171450" indent="-171450" fontAlgn="base">
              <a:buFontTx/>
              <a:buChar char="-"/>
            </a:pPr>
            <a:r>
              <a:rPr lang="fr-FR" sz="1200" b="1" i="0" dirty="0">
                <a:solidFill>
                  <a:schemeClr val="accent5">
                    <a:lumMod val="50000"/>
                  </a:schemeClr>
                </a:solidFill>
                <a:effectLst/>
              </a:rPr>
              <a:t>Un titre / Nom de plage</a:t>
            </a:r>
          </a:p>
          <a:p>
            <a:pPr marL="171450" indent="-171450" fontAlgn="base">
              <a:buFontTx/>
              <a:buChar char="-"/>
            </a:pPr>
            <a:r>
              <a:rPr lang="fr-FR" sz="1200" b="1" dirty="0">
                <a:solidFill>
                  <a:schemeClr val="accent5">
                    <a:lumMod val="50000"/>
                  </a:schemeClr>
                </a:solidFill>
              </a:rPr>
              <a:t>La surveillance ou non de la plage</a:t>
            </a:r>
          </a:p>
          <a:p>
            <a:pPr marL="171450" indent="-171450" fontAlgn="base">
              <a:buFontTx/>
              <a:buChar char="-"/>
            </a:pPr>
            <a:r>
              <a:rPr lang="fr-FR" sz="1200" b="1" i="0" dirty="0">
                <a:solidFill>
                  <a:schemeClr val="accent5">
                    <a:lumMod val="50000"/>
                  </a:schemeClr>
                </a:solidFill>
                <a:effectLst/>
              </a:rPr>
              <a:t>Une petite description, incluant une localisation (pas de coordonnées GPS ni de carte de positionnement)</a:t>
            </a:r>
          </a:p>
          <a:p>
            <a:pPr marL="171450" indent="-171450" fontAlgn="base">
              <a:buFontTx/>
              <a:buChar char="-"/>
            </a:pPr>
            <a:r>
              <a:rPr lang="fr-FR" sz="1200" b="1" dirty="0">
                <a:solidFill>
                  <a:schemeClr val="accent5">
                    <a:lumMod val="50000"/>
                  </a:schemeClr>
                </a:solidFill>
              </a:rPr>
              <a:t>Une description sur la surveillance si surveillé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C9AB59A1-6154-324D-9EC3-0BE86FF86DE5}"/>
              </a:ext>
            </a:extLst>
          </p:cNvPr>
          <p:cNvSpPr txBox="1"/>
          <p:nvPr/>
        </p:nvSpPr>
        <p:spPr>
          <a:xfrm>
            <a:off x="0" y="104745"/>
            <a:ext cx="12192000" cy="400110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2000" dirty="0">
                <a:solidFill>
                  <a:schemeClr val="bg1"/>
                </a:solidFill>
              </a:rPr>
              <a:t>INFORMATIONS DES PLAGES</a:t>
            </a: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56887" y="2804333"/>
            <a:ext cx="7478225" cy="3272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08672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98429A35-6A33-194E-8AA6-5881DEAC2BD3}"/>
              </a:ext>
            </a:extLst>
          </p:cNvPr>
          <p:cNvSpPr/>
          <p:nvPr/>
        </p:nvSpPr>
        <p:spPr>
          <a:xfrm>
            <a:off x="1440473" y="812642"/>
            <a:ext cx="931105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fr-FR" sz="1200" b="1" dirty="0">
                <a:solidFill>
                  <a:schemeClr val="accent5">
                    <a:lumMod val="50000"/>
                  </a:schemeClr>
                </a:solidFill>
              </a:rPr>
              <a:t>Sur de nombreuses plages, d’autres informations sont ajoutées :</a:t>
            </a:r>
          </a:p>
          <a:p>
            <a:pPr marL="171450" indent="-171450" fontAlgn="base">
              <a:buFontTx/>
              <a:buChar char="-"/>
            </a:pPr>
            <a:r>
              <a:rPr lang="fr-FR" sz="1200" b="1" dirty="0">
                <a:solidFill>
                  <a:schemeClr val="accent5">
                    <a:lumMod val="50000"/>
                  </a:schemeClr>
                </a:solidFill>
              </a:rPr>
              <a:t>Infos sur les dangers</a:t>
            </a:r>
          </a:p>
          <a:p>
            <a:pPr marL="171450" indent="-171450" fontAlgn="base">
              <a:buFontTx/>
              <a:buChar char="-"/>
            </a:pPr>
            <a:r>
              <a:rPr lang="fr-FR" sz="1200" b="1" dirty="0">
                <a:solidFill>
                  <a:schemeClr val="accent5">
                    <a:lumMod val="50000"/>
                  </a:schemeClr>
                </a:solidFill>
              </a:rPr>
              <a:t>Infos particulières</a:t>
            </a:r>
          </a:p>
          <a:p>
            <a:pPr marL="171450" indent="-171450" fontAlgn="base">
              <a:buFontTx/>
              <a:buChar char="-"/>
            </a:pPr>
            <a:r>
              <a:rPr lang="fr-FR" sz="1200" b="1" dirty="0">
                <a:solidFill>
                  <a:schemeClr val="accent5">
                    <a:lumMod val="50000"/>
                  </a:schemeClr>
                </a:solidFill>
              </a:rPr>
              <a:t>Certaines plages possèdent une liste de restaurant sur ou au abord de la plage, et qui renvoie sur la fiche du prestataire</a:t>
            </a:r>
          </a:p>
          <a:p>
            <a:pPr marL="171450" indent="-171450" fontAlgn="base">
              <a:buFontTx/>
              <a:buChar char="-"/>
            </a:pPr>
            <a:r>
              <a:rPr lang="fr-FR" sz="1200" b="1" dirty="0">
                <a:solidFill>
                  <a:schemeClr val="accent5">
                    <a:lumMod val="50000"/>
                  </a:schemeClr>
                </a:solidFill>
              </a:rPr>
              <a:t>Commerces, activités ou hébergements à proximité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C9AB59A1-6154-324D-9EC3-0BE86FF86DE5}"/>
              </a:ext>
            </a:extLst>
          </p:cNvPr>
          <p:cNvSpPr txBox="1"/>
          <p:nvPr/>
        </p:nvSpPr>
        <p:spPr>
          <a:xfrm>
            <a:off x="0" y="104745"/>
            <a:ext cx="12192000" cy="400110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2000" dirty="0">
                <a:solidFill>
                  <a:schemeClr val="bg1"/>
                </a:solidFill>
              </a:rPr>
              <a:t>INFORMATIONS DES PLAGES</a:t>
            </a: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39511" y="2136092"/>
            <a:ext cx="5874727" cy="45076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01740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98429A35-6A33-194E-8AA6-5881DEAC2BD3}"/>
              </a:ext>
            </a:extLst>
          </p:cNvPr>
          <p:cNvSpPr/>
          <p:nvPr/>
        </p:nvSpPr>
        <p:spPr>
          <a:xfrm>
            <a:off x="795704" y="667473"/>
            <a:ext cx="942095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fr-FR" sz="1200" b="1" dirty="0">
                <a:solidFill>
                  <a:schemeClr val="accent5">
                    <a:lumMod val="50000"/>
                  </a:schemeClr>
                </a:solidFill>
              </a:rPr>
              <a:t>Enfin, la page propose quelques astuces pour passer un bon moment, en proposant notamment des loueurs de matériels ou autres.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C9AB59A1-6154-324D-9EC3-0BE86FF86DE5}"/>
              </a:ext>
            </a:extLst>
          </p:cNvPr>
          <p:cNvSpPr txBox="1"/>
          <p:nvPr/>
        </p:nvSpPr>
        <p:spPr>
          <a:xfrm>
            <a:off x="0" y="104745"/>
            <a:ext cx="12192000" cy="400110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2000" dirty="0">
                <a:solidFill>
                  <a:schemeClr val="bg1"/>
                </a:solidFill>
              </a:rPr>
              <a:t>INFORMATIONS DES PLAGES</a:t>
            </a: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24833" y="1580050"/>
            <a:ext cx="6362700" cy="4295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03832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oneTexte 7">
            <a:extLst>
              <a:ext uri="{FF2B5EF4-FFF2-40B4-BE49-F238E27FC236}">
                <a16:creationId xmlns:a16="http://schemas.microsoft.com/office/drawing/2014/main" id="{C9AB59A1-6154-324D-9EC3-0BE86FF86DE5}"/>
              </a:ext>
            </a:extLst>
          </p:cNvPr>
          <p:cNvSpPr txBox="1"/>
          <p:nvPr/>
        </p:nvSpPr>
        <p:spPr>
          <a:xfrm>
            <a:off x="0" y="3228945"/>
            <a:ext cx="12192000" cy="400110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2000" dirty="0">
                <a:solidFill>
                  <a:schemeClr val="bg1"/>
                </a:solidFill>
              </a:rPr>
              <a:t>CE QUE PEUX APPORTER LE LOGICIEL NUMÉRIQUE ODYSSEA®</a:t>
            </a:r>
          </a:p>
        </p:txBody>
      </p:sp>
    </p:spTree>
    <p:extLst>
      <p:ext uri="{BB962C8B-B14F-4D97-AF65-F5344CB8AC3E}">
        <p14:creationId xmlns:p14="http://schemas.microsoft.com/office/powerpoint/2010/main" val="2002085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98429A35-6A33-194E-8AA6-5881DEAC2BD3}"/>
              </a:ext>
            </a:extLst>
          </p:cNvPr>
          <p:cNvSpPr/>
          <p:nvPr/>
        </p:nvSpPr>
        <p:spPr>
          <a:xfrm>
            <a:off x="7411915" y="2748022"/>
            <a:ext cx="4308231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fr-FR" sz="1200" b="1" dirty="0">
                <a:solidFill>
                  <a:schemeClr val="accent5">
                    <a:lumMod val="50000"/>
                  </a:schemeClr>
                </a:solidFill>
              </a:rPr>
              <a:t>Sur la base de données, Odyssea permets de </a:t>
            </a:r>
            <a:r>
              <a:rPr lang="fr-FR" sz="1200" b="1" dirty="0" err="1">
                <a:solidFill>
                  <a:schemeClr val="accent5">
                    <a:lumMod val="50000"/>
                  </a:schemeClr>
                </a:solidFill>
              </a:rPr>
              <a:t>géopositionner</a:t>
            </a:r>
            <a:r>
              <a:rPr lang="fr-FR" sz="1200" b="1" dirty="0">
                <a:solidFill>
                  <a:schemeClr val="accent5">
                    <a:lumMod val="50000"/>
                  </a:schemeClr>
                </a:solidFill>
              </a:rPr>
              <a:t> la plage, avec une localisation complète.</a:t>
            </a:r>
          </a:p>
          <a:p>
            <a:pPr fontAlgn="base"/>
            <a:endParaRPr lang="fr-FR" sz="1200" b="1" dirty="0">
              <a:solidFill>
                <a:schemeClr val="accent5">
                  <a:lumMod val="50000"/>
                </a:schemeClr>
              </a:solidFill>
            </a:endParaRPr>
          </a:p>
          <a:p>
            <a:pPr fontAlgn="base"/>
            <a:r>
              <a:rPr lang="fr-FR" sz="1200" b="1" dirty="0">
                <a:solidFill>
                  <a:schemeClr val="accent5">
                    <a:lumMod val="50000"/>
                  </a:schemeClr>
                </a:solidFill>
              </a:rPr>
              <a:t>Bien entendu, une description textuelle peut être ajoutée, ainsi qu’une description courte utilisée sur les smartphones.</a:t>
            </a:r>
          </a:p>
          <a:p>
            <a:pPr fontAlgn="base"/>
            <a:endParaRPr lang="fr-FR" sz="1200" b="1" dirty="0">
              <a:solidFill>
                <a:schemeClr val="accent5">
                  <a:lumMod val="50000"/>
                </a:schemeClr>
              </a:solidFill>
            </a:endParaRPr>
          </a:p>
          <a:p>
            <a:pPr fontAlgn="base"/>
            <a:r>
              <a:rPr lang="fr-FR" sz="1200" b="1" dirty="0">
                <a:solidFill>
                  <a:schemeClr val="accent5">
                    <a:lumMod val="50000"/>
                  </a:schemeClr>
                </a:solidFill>
              </a:rPr>
              <a:t>Il est aussi possible d’ajouter des médias sur toutes les plages, photos, vidéos, et même des visites virtuelles.</a:t>
            </a:r>
          </a:p>
          <a:p>
            <a:pPr fontAlgn="base"/>
            <a:endParaRPr lang="fr-FR" sz="12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C9AB59A1-6154-324D-9EC3-0BE86FF86DE5}"/>
              </a:ext>
            </a:extLst>
          </p:cNvPr>
          <p:cNvSpPr txBox="1"/>
          <p:nvPr/>
        </p:nvSpPr>
        <p:spPr>
          <a:xfrm>
            <a:off x="0" y="104745"/>
            <a:ext cx="12192000" cy="400110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2000" dirty="0">
                <a:solidFill>
                  <a:schemeClr val="bg1"/>
                </a:solidFill>
              </a:rPr>
              <a:t>CE QUE PEUT APPORTER ODYSSEA AUX PLAGES</a:t>
            </a: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5735" y="667473"/>
            <a:ext cx="6411058" cy="5915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282679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98429A35-6A33-194E-8AA6-5881DEAC2BD3}"/>
              </a:ext>
            </a:extLst>
          </p:cNvPr>
          <p:cNvSpPr/>
          <p:nvPr/>
        </p:nvSpPr>
        <p:spPr>
          <a:xfrm>
            <a:off x="7411915" y="2514611"/>
            <a:ext cx="4308231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fr-FR" sz="1200" b="1" dirty="0">
                <a:solidFill>
                  <a:schemeClr val="accent5">
                    <a:lumMod val="50000"/>
                  </a:schemeClr>
                </a:solidFill>
              </a:rPr>
              <a:t>Odyssea permets d’ajouter des données très spécifiques sur les plages.</a:t>
            </a:r>
          </a:p>
          <a:p>
            <a:pPr fontAlgn="base"/>
            <a:endParaRPr lang="fr-FR" sz="1200" b="1" dirty="0">
              <a:solidFill>
                <a:schemeClr val="accent5">
                  <a:lumMod val="50000"/>
                </a:schemeClr>
              </a:solidFill>
            </a:endParaRPr>
          </a:p>
          <a:p>
            <a:pPr fontAlgn="base"/>
            <a:r>
              <a:rPr lang="fr-FR" sz="1200" b="1" dirty="0">
                <a:solidFill>
                  <a:schemeClr val="accent5">
                    <a:lumMod val="50000"/>
                  </a:schemeClr>
                </a:solidFill>
              </a:rPr>
              <a:t>En effet, il est possible d’ajouter des informations sur:</a:t>
            </a:r>
          </a:p>
          <a:p>
            <a:pPr marL="171450" indent="-171450" fontAlgn="base">
              <a:buFontTx/>
              <a:buChar char="-"/>
            </a:pPr>
            <a:r>
              <a:rPr lang="fr-FR" sz="1200" b="1" dirty="0">
                <a:solidFill>
                  <a:schemeClr val="accent5">
                    <a:lumMod val="50000"/>
                  </a:schemeClr>
                </a:solidFill>
              </a:rPr>
              <a:t>La qualité de l’eau</a:t>
            </a:r>
          </a:p>
          <a:p>
            <a:pPr marL="171450" indent="-171450" fontAlgn="base">
              <a:buFontTx/>
              <a:buChar char="-"/>
            </a:pPr>
            <a:r>
              <a:rPr lang="fr-FR" sz="1200" b="1" dirty="0">
                <a:solidFill>
                  <a:schemeClr val="accent5">
                    <a:lumMod val="50000"/>
                  </a:schemeClr>
                </a:solidFill>
              </a:rPr>
              <a:t>Transports et mobilité, accès &amp; accessibilité</a:t>
            </a:r>
          </a:p>
          <a:p>
            <a:pPr marL="171450" indent="-171450" fontAlgn="base">
              <a:buFontTx/>
              <a:buChar char="-"/>
            </a:pPr>
            <a:r>
              <a:rPr lang="fr-FR" sz="1200" b="1" dirty="0">
                <a:solidFill>
                  <a:schemeClr val="accent5">
                    <a:lumMod val="50000"/>
                  </a:schemeClr>
                </a:solidFill>
              </a:rPr>
              <a:t>La fréquentation en et hors saison</a:t>
            </a:r>
          </a:p>
          <a:p>
            <a:pPr marL="171450" indent="-171450" fontAlgn="base">
              <a:buFontTx/>
              <a:buChar char="-"/>
            </a:pPr>
            <a:r>
              <a:rPr lang="fr-FR" sz="1200" b="1" dirty="0">
                <a:solidFill>
                  <a:schemeClr val="accent5">
                    <a:lumMod val="50000"/>
                  </a:schemeClr>
                </a:solidFill>
              </a:rPr>
              <a:t>Les équipements présents sur la plage</a:t>
            </a:r>
          </a:p>
          <a:p>
            <a:pPr marL="171450" indent="-171450" fontAlgn="base">
              <a:buFontTx/>
              <a:buChar char="-"/>
            </a:pPr>
            <a:r>
              <a:rPr lang="fr-FR" sz="1200" b="1" dirty="0">
                <a:solidFill>
                  <a:schemeClr val="accent5">
                    <a:lumMod val="50000"/>
                  </a:schemeClr>
                </a:solidFill>
              </a:rPr>
              <a:t>Le type de plage et la surveillance</a:t>
            </a:r>
          </a:p>
          <a:p>
            <a:pPr marL="171450" indent="-171450" fontAlgn="base">
              <a:buFontTx/>
              <a:buChar char="-"/>
            </a:pPr>
            <a:r>
              <a:rPr lang="fr-FR" sz="1200" b="1" dirty="0">
                <a:solidFill>
                  <a:schemeClr val="accent5">
                    <a:lumMod val="50000"/>
                  </a:schemeClr>
                </a:solidFill>
              </a:rPr>
              <a:t>Les activités disponibles sur la plage, en format texte</a:t>
            </a:r>
          </a:p>
          <a:p>
            <a:pPr marL="171450" indent="-171450" fontAlgn="base">
              <a:buFontTx/>
              <a:buChar char="-"/>
            </a:pPr>
            <a:r>
              <a:rPr lang="fr-FR" sz="1200" b="1" dirty="0">
                <a:solidFill>
                  <a:schemeClr val="accent5">
                    <a:lumMod val="50000"/>
                  </a:schemeClr>
                </a:solidFill>
              </a:rPr>
              <a:t>Les </a:t>
            </a:r>
            <a:r>
              <a:rPr lang="fr-FR" sz="1200" b="1" dirty="0" err="1">
                <a:solidFill>
                  <a:schemeClr val="accent5">
                    <a:lumMod val="50000"/>
                  </a:schemeClr>
                </a:solidFill>
              </a:rPr>
              <a:t>POIs</a:t>
            </a:r>
            <a:r>
              <a:rPr lang="fr-FR" sz="1200" b="1" dirty="0">
                <a:solidFill>
                  <a:schemeClr val="accent5">
                    <a:lumMod val="50000"/>
                  </a:schemeClr>
                </a:solidFill>
              </a:rPr>
              <a:t> disponibles autour, les restaurants, les activités côté mer, aux alentours, et les autres plages à proximité.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C9AB59A1-6154-324D-9EC3-0BE86FF86DE5}"/>
              </a:ext>
            </a:extLst>
          </p:cNvPr>
          <p:cNvSpPr txBox="1"/>
          <p:nvPr/>
        </p:nvSpPr>
        <p:spPr>
          <a:xfrm>
            <a:off x="0" y="104745"/>
            <a:ext cx="12192000" cy="400110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2000" dirty="0">
                <a:solidFill>
                  <a:schemeClr val="bg1"/>
                </a:solidFill>
              </a:rPr>
              <a:t>CE QUE PEUT APPORTER ODYSSEA AUX PLAGES</a:t>
            </a: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6181" y="650631"/>
            <a:ext cx="6525535" cy="60362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9912550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3981</TotalTime>
  <Words>517</Words>
  <Application>Microsoft Macintosh PowerPoint</Application>
  <PresentationFormat>Grand écran</PresentationFormat>
  <Paragraphs>55</Paragraphs>
  <Slides>10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Judicael CHASSEUIL</dc:creator>
  <cp:lastModifiedBy>Judicael CHASSEUIL</cp:lastModifiedBy>
  <cp:revision>71</cp:revision>
  <dcterms:created xsi:type="dcterms:W3CDTF">2019-09-16T07:56:14Z</dcterms:created>
  <dcterms:modified xsi:type="dcterms:W3CDTF">2019-09-25T09:04:37Z</dcterms:modified>
</cp:coreProperties>
</file>