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70" r:id="rId6"/>
    <p:sldId id="261" r:id="rId7"/>
    <p:sldId id="262" r:id="rId8"/>
    <p:sldId id="271" r:id="rId9"/>
    <p:sldId id="264" r:id="rId10"/>
    <p:sldId id="263" r:id="rId11"/>
    <p:sldId id="272" r:id="rId12"/>
    <p:sldId id="267" r:id="rId13"/>
    <p:sldId id="268" r:id="rId14"/>
    <p:sldId id="269" r:id="rId15"/>
    <p:sldId id="266" r:id="rId16"/>
    <p:sldId id="273" r:id="rId17"/>
    <p:sldId id="265" r:id="rId18"/>
  </p:sldIdLst>
  <p:sldSz cx="7559675" cy="1069181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0"/>
    <p:restoredTop sz="94658"/>
  </p:normalViewPr>
  <p:slideViewPr>
    <p:cSldViewPr snapToGrid="0" snapToObjects="1">
      <p:cViewPr>
        <p:scale>
          <a:sx n="88" d="100"/>
          <a:sy n="88" d="100"/>
        </p:scale>
        <p:origin x="192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4BAC0A7-FE77-444A-B35F-31A2788FF539}" type="datetimeFigureOut">
              <a:rPr lang="fr-FR" smtClean="0"/>
              <a:t>03/06/2018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68EC45E-16B3-6148-B395-CADF1F0B4107}" type="slidenum">
              <a:rPr lang="fr-FR" smtClean="0"/>
              <a:t>‹N°›</a:t>
            </a:fld>
            <a:endParaRPr lang="fr-FR"/>
          </a:p>
        </p:txBody>
      </p:sp>
    </p:spTree>
    <p:extLst>
      <p:ext uri="{BB962C8B-B14F-4D97-AF65-F5344CB8AC3E}">
        <p14:creationId xmlns:p14="http://schemas.microsoft.com/office/powerpoint/2010/main" val="4136807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04BAC0A7-FE77-444A-B35F-31A2788FF539}" type="datetimeFigureOut">
              <a:rPr lang="fr-FR" smtClean="0"/>
              <a:t>03/06/2018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68EC45E-16B3-6148-B395-CADF1F0B4107}" type="slidenum">
              <a:rPr lang="fr-FR" smtClean="0"/>
              <a:t>‹N°›</a:t>
            </a:fld>
            <a:endParaRPr lang="fr-FR"/>
          </a:p>
        </p:txBody>
      </p:sp>
    </p:spTree>
    <p:extLst>
      <p:ext uri="{BB962C8B-B14F-4D97-AF65-F5344CB8AC3E}">
        <p14:creationId xmlns:p14="http://schemas.microsoft.com/office/powerpoint/2010/main" val="4072305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04BAC0A7-FE77-444A-B35F-31A2788FF539}" type="datetimeFigureOut">
              <a:rPr lang="fr-FR" smtClean="0"/>
              <a:t>03/06/2018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68EC45E-16B3-6148-B395-CADF1F0B4107}" type="slidenum">
              <a:rPr lang="fr-FR" smtClean="0"/>
              <a:t>‹N°›</a:t>
            </a:fld>
            <a:endParaRPr lang="fr-FR"/>
          </a:p>
        </p:txBody>
      </p:sp>
    </p:spTree>
    <p:extLst>
      <p:ext uri="{BB962C8B-B14F-4D97-AF65-F5344CB8AC3E}">
        <p14:creationId xmlns:p14="http://schemas.microsoft.com/office/powerpoint/2010/main" val="2458066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04BAC0A7-FE77-444A-B35F-31A2788FF539}" type="datetimeFigureOut">
              <a:rPr lang="fr-FR" smtClean="0"/>
              <a:t>03/06/2018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68EC45E-16B3-6148-B395-CADF1F0B4107}" type="slidenum">
              <a:rPr lang="fr-FR" smtClean="0"/>
              <a:t>‹N°›</a:t>
            </a:fld>
            <a:endParaRPr lang="fr-FR"/>
          </a:p>
        </p:txBody>
      </p:sp>
    </p:spTree>
    <p:extLst>
      <p:ext uri="{BB962C8B-B14F-4D97-AF65-F5344CB8AC3E}">
        <p14:creationId xmlns:p14="http://schemas.microsoft.com/office/powerpoint/2010/main" val="227091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04BAC0A7-FE77-444A-B35F-31A2788FF539}" type="datetimeFigureOut">
              <a:rPr lang="fr-FR" smtClean="0"/>
              <a:t>03/06/2018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68EC45E-16B3-6148-B395-CADF1F0B4107}" type="slidenum">
              <a:rPr lang="fr-FR" smtClean="0"/>
              <a:t>‹N°›</a:t>
            </a:fld>
            <a:endParaRPr lang="fr-FR"/>
          </a:p>
        </p:txBody>
      </p:sp>
    </p:spTree>
    <p:extLst>
      <p:ext uri="{BB962C8B-B14F-4D97-AF65-F5344CB8AC3E}">
        <p14:creationId xmlns:p14="http://schemas.microsoft.com/office/powerpoint/2010/main" val="1322184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04BAC0A7-FE77-444A-B35F-31A2788FF539}" type="datetimeFigureOut">
              <a:rPr lang="fr-FR" smtClean="0"/>
              <a:t>03/06/2018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68EC45E-16B3-6148-B395-CADF1F0B4107}" type="slidenum">
              <a:rPr lang="fr-FR" smtClean="0"/>
              <a:t>‹N°›</a:t>
            </a:fld>
            <a:endParaRPr lang="fr-FR"/>
          </a:p>
        </p:txBody>
      </p:sp>
    </p:spTree>
    <p:extLst>
      <p:ext uri="{BB962C8B-B14F-4D97-AF65-F5344CB8AC3E}">
        <p14:creationId xmlns:p14="http://schemas.microsoft.com/office/powerpoint/2010/main" val="28665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520713" y="3905482"/>
            <a:ext cx="3198096" cy="5744375"/>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3827086" y="3905482"/>
            <a:ext cx="3213847" cy="5744375"/>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04BAC0A7-FE77-444A-B35F-31A2788FF539}" type="datetimeFigureOut">
              <a:rPr lang="fr-FR" smtClean="0"/>
              <a:t>03/06/2018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68EC45E-16B3-6148-B395-CADF1F0B4107}" type="slidenum">
              <a:rPr lang="fr-FR" smtClean="0"/>
              <a:t>‹N°›</a:t>
            </a:fld>
            <a:endParaRPr lang="fr-FR"/>
          </a:p>
        </p:txBody>
      </p:sp>
    </p:spTree>
    <p:extLst>
      <p:ext uri="{BB962C8B-B14F-4D97-AF65-F5344CB8AC3E}">
        <p14:creationId xmlns:p14="http://schemas.microsoft.com/office/powerpoint/2010/main" val="101303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4BAC0A7-FE77-444A-B35F-31A2788FF539}" type="datetimeFigureOut">
              <a:rPr lang="fr-FR" smtClean="0"/>
              <a:t>03/06/2018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68EC45E-16B3-6148-B395-CADF1F0B4107}" type="slidenum">
              <a:rPr lang="fr-FR" smtClean="0"/>
              <a:t>‹N°›</a:t>
            </a:fld>
            <a:endParaRPr lang="fr-FR"/>
          </a:p>
        </p:txBody>
      </p:sp>
    </p:spTree>
    <p:extLst>
      <p:ext uri="{BB962C8B-B14F-4D97-AF65-F5344CB8AC3E}">
        <p14:creationId xmlns:p14="http://schemas.microsoft.com/office/powerpoint/2010/main" val="310678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BAC0A7-FE77-444A-B35F-31A2788FF539}" type="datetimeFigureOut">
              <a:rPr lang="fr-FR" smtClean="0"/>
              <a:t>03/06/2018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68EC45E-16B3-6148-B395-CADF1F0B4107}" type="slidenum">
              <a:rPr lang="fr-FR" smtClean="0"/>
              <a:t>‹N°›</a:t>
            </a:fld>
            <a:endParaRPr lang="fr-FR"/>
          </a:p>
        </p:txBody>
      </p:sp>
    </p:spTree>
    <p:extLst>
      <p:ext uri="{BB962C8B-B14F-4D97-AF65-F5344CB8AC3E}">
        <p14:creationId xmlns:p14="http://schemas.microsoft.com/office/powerpoint/2010/main" val="985676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04BAC0A7-FE77-444A-B35F-31A2788FF539}" type="datetimeFigureOut">
              <a:rPr lang="fr-FR" smtClean="0"/>
              <a:t>03/06/2018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68EC45E-16B3-6148-B395-CADF1F0B4107}" type="slidenum">
              <a:rPr lang="fr-FR" smtClean="0"/>
              <a:t>‹N°›</a:t>
            </a:fld>
            <a:endParaRPr lang="fr-FR"/>
          </a:p>
        </p:txBody>
      </p:sp>
    </p:spTree>
    <p:extLst>
      <p:ext uri="{BB962C8B-B14F-4D97-AF65-F5344CB8AC3E}">
        <p14:creationId xmlns:p14="http://schemas.microsoft.com/office/powerpoint/2010/main" val="117853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04BAC0A7-FE77-444A-B35F-31A2788FF539}" type="datetimeFigureOut">
              <a:rPr lang="fr-FR" smtClean="0"/>
              <a:t>03/06/2018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68EC45E-16B3-6148-B395-CADF1F0B4107}" type="slidenum">
              <a:rPr lang="fr-FR" smtClean="0"/>
              <a:t>‹N°›</a:t>
            </a:fld>
            <a:endParaRPr lang="fr-FR"/>
          </a:p>
        </p:txBody>
      </p:sp>
    </p:spTree>
    <p:extLst>
      <p:ext uri="{BB962C8B-B14F-4D97-AF65-F5344CB8AC3E}">
        <p14:creationId xmlns:p14="http://schemas.microsoft.com/office/powerpoint/2010/main" val="859810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04BAC0A7-FE77-444A-B35F-31A2788FF539}" type="datetimeFigureOut">
              <a:rPr lang="fr-FR" smtClean="0"/>
              <a:t>03/06/2018</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C68EC45E-16B3-6148-B395-CADF1F0B4107}" type="slidenum">
              <a:rPr lang="fr-FR" smtClean="0"/>
              <a:t>‹N°›</a:t>
            </a:fld>
            <a:endParaRPr lang="fr-FR"/>
          </a:p>
        </p:txBody>
      </p:sp>
    </p:spTree>
    <p:extLst>
      <p:ext uri="{BB962C8B-B14F-4D97-AF65-F5344CB8AC3E}">
        <p14:creationId xmlns:p14="http://schemas.microsoft.com/office/powerpoint/2010/main" val="22127659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B60E6AD-5651-FD43-AB35-CE26AE83FCA0}"/>
              </a:ext>
            </a:extLst>
          </p:cNvPr>
          <p:cNvSpPr txBox="1"/>
          <p:nvPr/>
        </p:nvSpPr>
        <p:spPr>
          <a:xfrm>
            <a:off x="-4" y="24865"/>
            <a:ext cx="7559675" cy="492443"/>
          </a:xfrm>
          <a:prstGeom prst="rect">
            <a:avLst/>
          </a:prstGeom>
          <a:noFill/>
        </p:spPr>
        <p:txBody>
          <a:bodyPr wrap="square" rtlCol="0" anchor="ctr">
            <a:spAutoFit/>
          </a:bodyPr>
          <a:lstStyle/>
          <a:p>
            <a:pPr algn="ctr"/>
            <a:r>
              <a:rPr lang="fr-FR" sz="1400" b="1" dirty="0">
                <a:solidFill>
                  <a:schemeClr val="accent1">
                    <a:lumMod val="50000"/>
                  </a:schemeClr>
                </a:solidFill>
                <a:latin typeface="+mj-lt"/>
              </a:rPr>
              <a:t>PROGRAMME ODYSSEA® TOURISME &amp; CROISSANCE BLEUE</a:t>
            </a:r>
          </a:p>
          <a:p>
            <a:pPr algn="ctr"/>
            <a:r>
              <a:rPr lang="fr-FR" sz="1100" dirty="0">
                <a:solidFill>
                  <a:schemeClr val="accent3">
                    <a:lumMod val="50000"/>
                  </a:schemeClr>
                </a:solidFill>
              </a:rPr>
              <a:t>PROJET STRATÉGIQUE DE TERRITOIRE, ÉCONOMIE, TOURISME DURABLE, INNOVANT ET INTÉGRÉ</a:t>
            </a:r>
          </a:p>
        </p:txBody>
      </p:sp>
      <p:sp>
        <p:nvSpPr>
          <p:cNvPr id="5" name="Rectangle 4">
            <a:extLst>
              <a:ext uri="{FF2B5EF4-FFF2-40B4-BE49-F238E27FC236}">
                <a16:creationId xmlns:a16="http://schemas.microsoft.com/office/drawing/2014/main" id="{A929B0E0-B5D9-D741-B571-A18DE8A62874}"/>
              </a:ext>
            </a:extLst>
          </p:cNvPr>
          <p:cNvSpPr/>
          <p:nvPr/>
        </p:nvSpPr>
        <p:spPr>
          <a:xfrm>
            <a:off x="-8" y="1109935"/>
            <a:ext cx="7559675" cy="677108"/>
          </a:xfrm>
          <a:prstGeom prst="rect">
            <a:avLst/>
          </a:prstGeom>
        </p:spPr>
        <p:txBody>
          <a:bodyPr wrap="square">
            <a:spAutoFit/>
          </a:bodyPr>
          <a:lstStyle/>
          <a:p>
            <a:pPr algn="ctr"/>
            <a:r>
              <a:rPr lang="fr-FR" sz="1400" dirty="0">
                <a:effectLst/>
              </a:rPr>
              <a:t>CANDIDATE AU LABEL EUROPEEN ODYSSEA® « DESTINATIONS BLEUES D’EXCELLENCE »</a:t>
            </a:r>
            <a:endParaRPr lang="fr-FR" sz="1600" dirty="0">
              <a:effectLst/>
            </a:endParaRPr>
          </a:p>
          <a:p>
            <a:pPr algn="ctr"/>
            <a:r>
              <a:rPr lang="fr-FR" sz="2400" dirty="0">
                <a:solidFill>
                  <a:schemeClr val="accent1">
                    <a:lumMod val="50000"/>
                  </a:schemeClr>
                </a:solidFill>
                <a:effectLst/>
              </a:rPr>
              <a:t>« </a:t>
            </a:r>
            <a:r>
              <a:rPr lang="fr-FR" sz="2400" b="1" dirty="0">
                <a:solidFill>
                  <a:schemeClr val="accent1">
                    <a:lumMod val="50000"/>
                  </a:schemeClr>
                </a:solidFill>
              </a:rPr>
              <a:t>L’ES</a:t>
            </a:r>
            <a:r>
              <a:rPr lang="fr-FR" sz="2400" b="1" dirty="0">
                <a:solidFill>
                  <a:schemeClr val="accent1">
                    <a:lumMod val="50000"/>
                  </a:schemeClr>
                </a:solidFill>
                <a:effectLst/>
              </a:rPr>
              <a:t>CALE </a:t>
            </a:r>
            <a:r>
              <a:rPr lang="fr-FR" sz="2400" b="1" dirty="0">
                <a:solidFill>
                  <a:schemeClr val="accent1">
                    <a:lumMod val="50000"/>
                  </a:schemeClr>
                </a:solidFill>
              </a:rPr>
              <a:t>DES ARTS ET CULTURES CATALANS </a:t>
            </a:r>
            <a:r>
              <a:rPr lang="fr-FR" sz="2400" dirty="0">
                <a:solidFill>
                  <a:schemeClr val="accent1">
                    <a:lumMod val="50000"/>
                  </a:schemeClr>
                </a:solidFill>
                <a:effectLst/>
              </a:rPr>
              <a:t>»</a:t>
            </a:r>
          </a:p>
        </p:txBody>
      </p:sp>
      <p:pic>
        <p:nvPicPr>
          <p:cNvPr id="6" name="Image 5">
            <a:extLst>
              <a:ext uri="{FF2B5EF4-FFF2-40B4-BE49-F238E27FC236}">
                <a16:creationId xmlns:a16="http://schemas.microsoft.com/office/drawing/2014/main" id="{0387D07E-20FC-4E4C-B4A6-1BD9916298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06433" y="1711493"/>
            <a:ext cx="4215772" cy="1044000"/>
          </a:xfrm>
          <a:prstGeom prst="rect">
            <a:avLst/>
          </a:prstGeom>
        </p:spPr>
      </p:pic>
      <p:sp>
        <p:nvSpPr>
          <p:cNvPr id="8" name="Rectangle 7">
            <a:extLst>
              <a:ext uri="{FF2B5EF4-FFF2-40B4-BE49-F238E27FC236}">
                <a16:creationId xmlns:a16="http://schemas.microsoft.com/office/drawing/2014/main" id="{6A233D72-3F28-9946-B9FA-7A1A99329120}"/>
              </a:ext>
            </a:extLst>
          </p:cNvPr>
          <p:cNvSpPr/>
          <p:nvPr/>
        </p:nvSpPr>
        <p:spPr>
          <a:xfrm>
            <a:off x="-8" y="7869580"/>
            <a:ext cx="7559675" cy="1477328"/>
          </a:xfrm>
          <a:prstGeom prst="rect">
            <a:avLst/>
          </a:prstGeom>
        </p:spPr>
        <p:txBody>
          <a:bodyPr wrap="square">
            <a:spAutoFit/>
          </a:bodyPr>
          <a:lstStyle/>
          <a:p>
            <a:r>
              <a:rPr lang="fr-FR" sz="1400" b="1" dirty="0">
                <a:solidFill>
                  <a:srgbClr val="00B050"/>
                </a:solidFill>
              </a:rPr>
              <a:t>PÔLE N° 4 DU LABEL EUROPÉEN ODYSSEA® </a:t>
            </a:r>
          </a:p>
          <a:p>
            <a:r>
              <a:rPr lang="fr-FR" sz="1400" b="1" dirty="0">
                <a:solidFill>
                  <a:srgbClr val="00B050"/>
                </a:solidFill>
              </a:rPr>
              <a:t>« DESTINATIONS BLEUES D’EXCELLENCE® »</a:t>
            </a:r>
          </a:p>
          <a:p>
            <a:r>
              <a:rPr lang="fr-FR" sz="1400" b="1" dirty="0">
                <a:solidFill>
                  <a:srgbClr val="C00000"/>
                </a:solidFill>
              </a:rPr>
              <a:t>ODYSSEA PROTECT® INNOVATIONS POUR LE TOURISME DURABLE</a:t>
            </a:r>
          </a:p>
          <a:p>
            <a:pPr marR="90170">
              <a:tabLst>
                <a:tab pos="111760" algn="l"/>
              </a:tabLst>
            </a:pPr>
            <a:r>
              <a:rPr lang="fr-FR" sz="1200" b="1" dirty="0">
                <a:solidFill>
                  <a:schemeClr val="accent5">
                    <a:lumMod val="50000"/>
                  </a:schemeClr>
                </a:solidFill>
              </a:rPr>
              <a:t>Mise en tourisme de la destination Saint-Cyprien / Sud Roussillon</a:t>
            </a:r>
          </a:p>
          <a:p>
            <a:pPr marR="90170">
              <a:tabLst>
                <a:tab pos="111760" algn="l"/>
              </a:tabLst>
            </a:pPr>
            <a:r>
              <a:rPr lang="fr-FR" sz="1200" b="1" dirty="0">
                <a:solidFill>
                  <a:schemeClr val="accent5">
                    <a:lumMod val="50000"/>
                  </a:schemeClr>
                </a:solidFill>
              </a:rPr>
              <a:t>autour d’une offre écotouristique écomobilité et d’itinérance</a:t>
            </a:r>
          </a:p>
          <a:p>
            <a:pPr marR="90170">
              <a:tabLst>
                <a:tab pos="111760" algn="l"/>
              </a:tabLst>
            </a:pPr>
            <a:r>
              <a:rPr lang="fr-FR" sz="1200" b="1" dirty="0">
                <a:solidFill>
                  <a:schemeClr val="accent5">
                    <a:lumMod val="50000"/>
                  </a:schemeClr>
                </a:solidFill>
              </a:rPr>
              <a:t>touristique zéro émission de CO2 port – villes – pays catalan </a:t>
            </a:r>
          </a:p>
          <a:p>
            <a:pPr marR="90170">
              <a:tabLst>
                <a:tab pos="111760" algn="l"/>
              </a:tabLst>
            </a:pPr>
            <a:r>
              <a:rPr lang="fr-FR" sz="1200" b="1" dirty="0">
                <a:solidFill>
                  <a:schemeClr val="accent5">
                    <a:lumMod val="50000"/>
                  </a:schemeClr>
                </a:solidFill>
              </a:rPr>
              <a:t>dans le respect des modèles Odyssea Protect ®</a:t>
            </a:r>
          </a:p>
        </p:txBody>
      </p:sp>
      <p:sp>
        <p:nvSpPr>
          <p:cNvPr id="10" name="ZoneTexte 9">
            <a:extLst>
              <a:ext uri="{FF2B5EF4-FFF2-40B4-BE49-F238E27FC236}">
                <a16:creationId xmlns:a16="http://schemas.microsoft.com/office/drawing/2014/main" id="{22AF8DDD-E85A-9A43-B840-79B170729576}"/>
              </a:ext>
            </a:extLst>
          </p:cNvPr>
          <p:cNvSpPr txBox="1"/>
          <p:nvPr/>
        </p:nvSpPr>
        <p:spPr>
          <a:xfrm>
            <a:off x="0" y="534091"/>
            <a:ext cx="7559675" cy="584775"/>
          </a:xfrm>
          <a:prstGeom prst="rect">
            <a:avLst/>
          </a:prstGeom>
          <a:noFill/>
        </p:spPr>
        <p:txBody>
          <a:bodyPr wrap="square" rtlCol="0" anchor="ctr">
            <a:spAutoFit/>
          </a:bodyPr>
          <a:lstStyle/>
          <a:p>
            <a:pPr algn="ctr"/>
            <a:r>
              <a:rPr lang="fr-FR" sz="3200" b="1" spc="300" dirty="0">
                <a:solidFill>
                  <a:srgbClr val="00B0F0"/>
                </a:solidFill>
              </a:rPr>
              <a:t>SAINT-CYPRIEN / SUD-ROUSSILLON</a:t>
            </a:r>
          </a:p>
        </p:txBody>
      </p:sp>
      <p:pic>
        <p:nvPicPr>
          <p:cNvPr id="19" name="Image 18">
            <a:extLst>
              <a:ext uri="{FF2B5EF4-FFF2-40B4-BE49-F238E27FC236}">
                <a16:creationId xmlns:a16="http://schemas.microsoft.com/office/drawing/2014/main" id="{4E548CA7-E13C-9348-B68E-0AA6C1E63B60}"/>
              </a:ext>
            </a:extLst>
          </p:cNvPr>
          <p:cNvPicPr>
            <a:picLocks noChangeAspect="1"/>
          </p:cNvPicPr>
          <p:nvPr/>
        </p:nvPicPr>
        <p:blipFill>
          <a:blip r:embed="rId3"/>
          <a:stretch>
            <a:fillRect/>
          </a:stretch>
        </p:blipFill>
        <p:spPr>
          <a:xfrm>
            <a:off x="1474778" y="9967913"/>
            <a:ext cx="4610100" cy="723900"/>
          </a:xfrm>
          <a:prstGeom prst="rect">
            <a:avLst/>
          </a:prstGeom>
        </p:spPr>
      </p:pic>
      <p:pic>
        <p:nvPicPr>
          <p:cNvPr id="21" name="Image 20">
            <a:extLst>
              <a:ext uri="{FF2B5EF4-FFF2-40B4-BE49-F238E27FC236}">
                <a16:creationId xmlns:a16="http://schemas.microsoft.com/office/drawing/2014/main" id="{3ECB8288-60DB-0441-A9F7-202F66364F1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58874" y="7832853"/>
            <a:ext cx="1420863" cy="1418995"/>
          </a:xfrm>
          <a:prstGeom prst="rect">
            <a:avLst/>
          </a:prstGeom>
        </p:spPr>
      </p:pic>
      <p:sp>
        <p:nvSpPr>
          <p:cNvPr id="22" name="ZoneTexte 21">
            <a:extLst>
              <a:ext uri="{FF2B5EF4-FFF2-40B4-BE49-F238E27FC236}">
                <a16:creationId xmlns:a16="http://schemas.microsoft.com/office/drawing/2014/main" id="{FD6C8BDD-3F89-9D40-8D72-CA1EA5871771}"/>
              </a:ext>
            </a:extLst>
          </p:cNvPr>
          <p:cNvSpPr txBox="1"/>
          <p:nvPr/>
        </p:nvSpPr>
        <p:spPr>
          <a:xfrm>
            <a:off x="34490" y="9300740"/>
            <a:ext cx="5887715" cy="261610"/>
          </a:xfrm>
          <a:prstGeom prst="rect">
            <a:avLst/>
          </a:prstGeom>
          <a:noFill/>
        </p:spPr>
        <p:txBody>
          <a:bodyPr wrap="square" rtlCol="0">
            <a:spAutoFit/>
          </a:bodyPr>
          <a:lstStyle/>
          <a:p>
            <a:r>
              <a:rPr lang="fr-FR" sz="1100" dirty="0"/>
              <a:t>Document technique pour le comité du 18 juin</a:t>
            </a:r>
          </a:p>
        </p:txBody>
      </p:sp>
      <p:pic>
        <p:nvPicPr>
          <p:cNvPr id="23" name="Image 22">
            <a:extLst>
              <a:ext uri="{FF2B5EF4-FFF2-40B4-BE49-F238E27FC236}">
                <a16:creationId xmlns:a16="http://schemas.microsoft.com/office/drawing/2014/main" id="{8B3EEB49-6C7E-3F42-B05D-1C322D99D49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 y="2842325"/>
            <a:ext cx="7559675" cy="3047441"/>
          </a:xfrm>
          <a:prstGeom prst="rect">
            <a:avLst/>
          </a:prstGeom>
          <a:ln>
            <a:solidFill>
              <a:schemeClr val="bg1"/>
            </a:solidFill>
          </a:ln>
        </p:spPr>
      </p:pic>
      <p:pic>
        <p:nvPicPr>
          <p:cNvPr id="25" name="Image 24">
            <a:extLst>
              <a:ext uri="{FF2B5EF4-FFF2-40B4-BE49-F238E27FC236}">
                <a16:creationId xmlns:a16="http://schemas.microsoft.com/office/drawing/2014/main" id="{5F5772AE-98F1-D14F-A93F-C58843C2FBC9}"/>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3873500" y="5887923"/>
            <a:ext cx="3686165" cy="1836000"/>
          </a:xfrm>
          <a:prstGeom prst="rect">
            <a:avLst/>
          </a:prstGeom>
          <a:ln>
            <a:solidFill>
              <a:schemeClr val="bg1"/>
            </a:solidFill>
          </a:ln>
        </p:spPr>
      </p:pic>
      <p:pic>
        <p:nvPicPr>
          <p:cNvPr id="26" name="Image 25">
            <a:extLst>
              <a:ext uri="{FF2B5EF4-FFF2-40B4-BE49-F238E27FC236}">
                <a16:creationId xmlns:a16="http://schemas.microsoft.com/office/drawing/2014/main" id="{1E421DDC-C163-A54F-BC95-8E1EDEEB0D49}"/>
              </a:ext>
            </a:extLst>
          </p:cNvPr>
          <p:cNvPicPr>
            <a:picLocks/>
          </p:cNvPicPr>
          <p:nvPr/>
        </p:nvPicPr>
        <p:blipFill rotWithShape="1">
          <a:blip r:embed="rId7" cstate="screen">
            <a:extLst>
              <a:ext uri="{28A0092B-C50C-407E-A947-70E740481C1C}">
                <a14:useLocalDpi xmlns:a14="http://schemas.microsoft.com/office/drawing/2010/main"/>
              </a:ext>
            </a:extLst>
          </a:blip>
          <a:srcRect/>
          <a:stretch/>
        </p:blipFill>
        <p:spPr>
          <a:xfrm>
            <a:off x="0" y="5892477"/>
            <a:ext cx="3873500" cy="1836000"/>
          </a:xfrm>
          <a:prstGeom prst="rect">
            <a:avLst/>
          </a:prstGeom>
          <a:ln>
            <a:solidFill>
              <a:schemeClr val="bg1"/>
            </a:solidFill>
          </a:ln>
        </p:spPr>
      </p:pic>
    </p:spTree>
    <p:extLst>
      <p:ext uri="{BB962C8B-B14F-4D97-AF65-F5344CB8AC3E}">
        <p14:creationId xmlns:p14="http://schemas.microsoft.com/office/powerpoint/2010/main" val="912430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E1603FF-86DD-BB41-9D17-B6A0355F38A9}"/>
              </a:ext>
            </a:extLst>
          </p:cNvPr>
          <p:cNvSpPr/>
          <p:nvPr/>
        </p:nvSpPr>
        <p:spPr>
          <a:xfrm>
            <a:off x="0" y="0"/>
            <a:ext cx="7559675" cy="307777"/>
          </a:xfrm>
          <a:prstGeom prst="rect">
            <a:avLst/>
          </a:prstGeom>
          <a:solidFill>
            <a:srgbClr val="0070C0"/>
          </a:solidFill>
        </p:spPr>
        <p:txBody>
          <a:bodyPr wrap="square">
            <a:spAutoFit/>
          </a:bodyPr>
          <a:lstStyle/>
          <a:p>
            <a:pPr algn="ctr"/>
            <a:r>
              <a:rPr lang="fr-FR" sz="1400" b="1" dirty="0">
                <a:solidFill>
                  <a:schemeClr val="bg1"/>
                </a:solidFill>
              </a:rPr>
              <a:t>RECENSEMENT DE LA DESTINATION SAINT-CYPRIEN / SUD-ROUSSILLON EN MATIERE DE MOBILITE</a:t>
            </a:r>
            <a:endParaRPr lang="fr-FR" sz="1200" b="1" dirty="0">
              <a:solidFill>
                <a:schemeClr val="bg1"/>
              </a:solidFill>
            </a:endParaRPr>
          </a:p>
        </p:txBody>
      </p:sp>
      <p:sp>
        <p:nvSpPr>
          <p:cNvPr id="2" name="ZoneTexte 1">
            <a:extLst>
              <a:ext uri="{FF2B5EF4-FFF2-40B4-BE49-F238E27FC236}">
                <a16:creationId xmlns:a16="http://schemas.microsoft.com/office/drawing/2014/main" id="{963C8114-C1CD-2C45-A40F-02FFC421FA6A}"/>
              </a:ext>
            </a:extLst>
          </p:cNvPr>
          <p:cNvSpPr txBox="1"/>
          <p:nvPr/>
        </p:nvSpPr>
        <p:spPr>
          <a:xfrm>
            <a:off x="-1" y="307777"/>
            <a:ext cx="7559675" cy="276999"/>
          </a:xfrm>
          <a:prstGeom prst="rect">
            <a:avLst/>
          </a:prstGeom>
          <a:solidFill>
            <a:srgbClr val="00B0F0"/>
          </a:solidFill>
        </p:spPr>
        <p:txBody>
          <a:bodyPr wrap="square" rtlCol="0">
            <a:spAutoFit/>
          </a:bodyPr>
          <a:lstStyle/>
          <a:p>
            <a:pPr algn="ctr"/>
            <a:r>
              <a:rPr lang="fr-FR" sz="1200" dirty="0">
                <a:solidFill>
                  <a:schemeClr val="bg1"/>
                </a:solidFill>
              </a:rPr>
              <a:t>LES VOIES VERTES / CHEMINS PIETONS</a:t>
            </a:r>
          </a:p>
        </p:txBody>
      </p:sp>
      <p:sp>
        <p:nvSpPr>
          <p:cNvPr id="4" name="ZoneTexte 3">
            <a:extLst>
              <a:ext uri="{FF2B5EF4-FFF2-40B4-BE49-F238E27FC236}">
                <a16:creationId xmlns:a16="http://schemas.microsoft.com/office/drawing/2014/main" id="{D1F066F7-7007-6643-AF92-014A8738E417}"/>
              </a:ext>
            </a:extLst>
          </p:cNvPr>
          <p:cNvSpPr txBox="1"/>
          <p:nvPr/>
        </p:nvSpPr>
        <p:spPr>
          <a:xfrm>
            <a:off x="0" y="584776"/>
            <a:ext cx="7559674" cy="261610"/>
          </a:xfrm>
          <a:prstGeom prst="rect">
            <a:avLst/>
          </a:prstGeom>
          <a:noFill/>
        </p:spPr>
        <p:txBody>
          <a:bodyPr wrap="square" rtlCol="0">
            <a:spAutoFit/>
          </a:bodyPr>
          <a:lstStyle/>
          <a:p>
            <a:pPr algn="ctr"/>
            <a:r>
              <a:rPr lang="fr-FR" sz="1100" i="1" dirty="0"/>
              <a:t>Merci de fournir un plan des chemins piétons de la destination Saint-Cyprien / Sud-Roussillon </a:t>
            </a:r>
          </a:p>
        </p:txBody>
      </p:sp>
    </p:spTree>
    <p:extLst>
      <p:ext uri="{BB962C8B-B14F-4D97-AF65-F5344CB8AC3E}">
        <p14:creationId xmlns:p14="http://schemas.microsoft.com/office/powerpoint/2010/main" val="4011711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E1603FF-86DD-BB41-9D17-B6A0355F38A9}"/>
              </a:ext>
            </a:extLst>
          </p:cNvPr>
          <p:cNvSpPr/>
          <p:nvPr/>
        </p:nvSpPr>
        <p:spPr>
          <a:xfrm>
            <a:off x="0" y="0"/>
            <a:ext cx="7559675" cy="307777"/>
          </a:xfrm>
          <a:prstGeom prst="rect">
            <a:avLst/>
          </a:prstGeom>
          <a:solidFill>
            <a:srgbClr val="0070C0"/>
          </a:solidFill>
        </p:spPr>
        <p:txBody>
          <a:bodyPr wrap="square">
            <a:spAutoFit/>
          </a:bodyPr>
          <a:lstStyle/>
          <a:p>
            <a:pPr algn="ctr"/>
            <a:r>
              <a:rPr lang="fr-FR" sz="1400" b="1" dirty="0">
                <a:solidFill>
                  <a:schemeClr val="bg1"/>
                </a:solidFill>
              </a:rPr>
              <a:t>RECENSEMENT DE LA DESTINATION SAINT-CYPRIEN / SUD-ROUSSILLON EN MATIERE DE MOBILITE</a:t>
            </a:r>
            <a:endParaRPr lang="fr-FR" sz="1200" b="1" dirty="0">
              <a:solidFill>
                <a:schemeClr val="bg1"/>
              </a:solidFill>
            </a:endParaRPr>
          </a:p>
        </p:txBody>
      </p:sp>
      <p:sp>
        <p:nvSpPr>
          <p:cNvPr id="2" name="ZoneTexte 1">
            <a:extLst>
              <a:ext uri="{FF2B5EF4-FFF2-40B4-BE49-F238E27FC236}">
                <a16:creationId xmlns:a16="http://schemas.microsoft.com/office/drawing/2014/main" id="{963C8114-C1CD-2C45-A40F-02FFC421FA6A}"/>
              </a:ext>
            </a:extLst>
          </p:cNvPr>
          <p:cNvSpPr txBox="1"/>
          <p:nvPr/>
        </p:nvSpPr>
        <p:spPr>
          <a:xfrm>
            <a:off x="-1" y="307777"/>
            <a:ext cx="7559675" cy="276999"/>
          </a:xfrm>
          <a:prstGeom prst="rect">
            <a:avLst/>
          </a:prstGeom>
          <a:solidFill>
            <a:srgbClr val="00B0F0"/>
          </a:solidFill>
        </p:spPr>
        <p:txBody>
          <a:bodyPr wrap="square" rtlCol="0">
            <a:spAutoFit/>
          </a:bodyPr>
          <a:lstStyle/>
          <a:p>
            <a:pPr algn="ctr"/>
            <a:r>
              <a:rPr lang="fr-FR" sz="1200" dirty="0">
                <a:solidFill>
                  <a:schemeClr val="bg1"/>
                </a:solidFill>
              </a:rPr>
              <a:t>LES VOIES VERTES / SENTIERS DE RANDONNEE</a:t>
            </a:r>
          </a:p>
        </p:txBody>
      </p:sp>
      <p:sp>
        <p:nvSpPr>
          <p:cNvPr id="5" name="ZoneTexte 4">
            <a:extLst>
              <a:ext uri="{FF2B5EF4-FFF2-40B4-BE49-F238E27FC236}">
                <a16:creationId xmlns:a16="http://schemas.microsoft.com/office/drawing/2014/main" id="{F1797E6B-6E9B-EB4A-B35D-4D43965D8AEC}"/>
              </a:ext>
            </a:extLst>
          </p:cNvPr>
          <p:cNvSpPr txBox="1"/>
          <p:nvPr/>
        </p:nvSpPr>
        <p:spPr>
          <a:xfrm>
            <a:off x="0" y="584776"/>
            <a:ext cx="7559674" cy="261610"/>
          </a:xfrm>
          <a:prstGeom prst="rect">
            <a:avLst/>
          </a:prstGeom>
          <a:noFill/>
        </p:spPr>
        <p:txBody>
          <a:bodyPr wrap="square" rtlCol="0">
            <a:spAutoFit/>
          </a:bodyPr>
          <a:lstStyle/>
          <a:p>
            <a:pPr algn="ctr"/>
            <a:r>
              <a:rPr lang="fr-FR" sz="1100" i="1" dirty="0"/>
              <a:t>Merci de fournir un plan des sentiers de randonnée de la destination Saint-Cyprien / Sud-Roussillon </a:t>
            </a:r>
          </a:p>
        </p:txBody>
      </p:sp>
    </p:spTree>
    <p:extLst>
      <p:ext uri="{BB962C8B-B14F-4D97-AF65-F5344CB8AC3E}">
        <p14:creationId xmlns:p14="http://schemas.microsoft.com/office/powerpoint/2010/main" val="2689478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E1603FF-86DD-BB41-9D17-B6A0355F38A9}"/>
              </a:ext>
            </a:extLst>
          </p:cNvPr>
          <p:cNvSpPr/>
          <p:nvPr/>
        </p:nvSpPr>
        <p:spPr>
          <a:xfrm>
            <a:off x="0" y="0"/>
            <a:ext cx="7559675" cy="307777"/>
          </a:xfrm>
          <a:prstGeom prst="rect">
            <a:avLst/>
          </a:prstGeom>
          <a:solidFill>
            <a:srgbClr val="0070C0"/>
          </a:solidFill>
        </p:spPr>
        <p:txBody>
          <a:bodyPr wrap="square">
            <a:spAutoFit/>
          </a:bodyPr>
          <a:lstStyle/>
          <a:p>
            <a:pPr algn="ctr"/>
            <a:r>
              <a:rPr lang="fr-FR" sz="1400" b="1" dirty="0">
                <a:solidFill>
                  <a:schemeClr val="bg1"/>
                </a:solidFill>
              </a:rPr>
              <a:t>RECENSEMENT DE LA DESTINATION SAINT-CYPRIEN / SUD-ROUSSILLON EN MATIERE DE MOBILITE</a:t>
            </a:r>
            <a:endParaRPr lang="fr-FR" sz="1200" b="1" dirty="0">
              <a:solidFill>
                <a:schemeClr val="bg1"/>
              </a:solidFill>
            </a:endParaRPr>
          </a:p>
        </p:txBody>
      </p:sp>
      <p:sp>
        <p:nvSpPr>
          <p:cNvPr id="2" name="ZoneTexte 1">
            <a:extLst>
              <a:ext uri="{FF2B5EF4-FFF2-40B4-BE49-F238E27FC236}">
                <a16:creationId xmlns:a16="http://schemas.microsoft.com/office/drawing/2014/main" id="{963C8114-C1CD-2C45-A40F-02FFC421FA6A}"/>
              </a:ext>
            </a:extLst>
          </p:cNvPr>
          <p:cNvSpPr txBox="1"/>
          <p:nvPr/>
        </p:nvSpPr>
        <p:spPr>
          <a:xfrm>
            <a:off x="-1" y="307777"/>
            <a:ext cx="7559675" cy="276999"/>
          </a:xfrm>
          <a:prstGeom prst="rect">
            <a:avLst/>
          </a:prstGeom>
          <a:solidFill>
            <a:srgbClr val="00B0F0"/>
          </a:solidFill>
        </p:spPr>
        <p:txBody>
          <a:bodyPr wrap="square" rtlCol="0">
            <a:spAutoFit/>
          </a:bodyPr>
          <a:lstStyle/>
          <a:p>
            <a:pPr algn="ctr"/>
            <a:r>
              <a:rPr lang="fr-FR" sz="1200" dirty="0">
                <a:solidFill>
                  <a:schemeClr val="bg1"/>
                </a:solidFill>
              </a:rPr>
              <a:t>TAXI</a:t>
            </a:r>
          </a:p>
        </p:txBody>
      </p:sp>
      <p:sp>
        <p:nvSpPr>
          <p:cNvPr id="5" name="ZoneTexte 4">
            <a:extLst>
              <a:ext uri="{FF2B5EF4-FFF2-40B4-BE49-F238E27FC236}">
                <a16:creationId xmlns:a16="http://schemas.microsoft.com/office/drawing/2014/main" id="{B64A3E81-036A-B748-90DF-15C75EA12B20}"/>
              </a:ext>
            </a:extLst>
          </p:cNvPr>
          <p:cNvSpPr txBox="1"/>
          <p:nvPr/>
        </p:nvSpPr>
        <p:spPr>
          <a:xfrm>
            <a:off x="1" y="630943"/>
            <a:ext cx="7559674" cy="261610"/>
          </a:xfrm>
          <a:prstGeom prst="rect">
            <a:avLst/>
          </a:prstGeom>
          <a:noFill/>
        </p:spPr>
        <p:txBody>
          <a:bodyPr wrap="square" rtlCol="0">
            <a:spAutoFit/>
          </a:bodyPr>
          <a:lstStyle/>
          <a:p>
            <a:pPr algn="ctr"/>
            <a:r>
              <a:rPr lang="fr-FR" sz="1100" i="1" dirty="0"/>
              <a:t>Merci de fournir un listing des prestataires taxi avec leur emplacement </a:t>
            </a:r>
          </a:p>
        </p:txBody>
      </p:sp>
    </p:spTree>
    <p:extLst>
      <p:ext uri="{BB962C8B-B14F-4D97-AF65-F5344CB8AC3E}">
        <p14:creationId xmlns:p14="http://schemas.microsoft.com/office/powerpoint/2010/main" val="3421009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E1603FF-86DD-BB41-9D17-B6A0355F38A9}"/>
              </a:ext>
            </a:extLst>
          </p:cNvPr>
          <p:cNvSpPr/>
          <p:nvPr/>
        </p:nvSpPr>
        <p:spPr>
          <a:xfrm>
            <a:off x="0" y="0"/>
            <a:ext cx="7559675" cy="307777"/>
          </a:xfrm>
          <a:prstGeom prst="rect">
            <a:avLst/>
          </a:prstGeom>
          <a:solidFill>
            <a:srgbClr val="0070C0"/>
          </a:solidFill>
        </p:spPr>
        <p:txBody>
          <a:bodyPr wrap="square">
            <a:spAutoFit/>
          </a:bodyPr>
          <a:lstStyle/>
          <a:p>
            <a:pPr algn="ctr"/>
            <a:r>
              <a:rPr lang="fr-FR" sz="1400" b="1" dirty="0">
                <a:solidFill>
                  <a:schemeClr val="bg1"/>
                </a:solidFill>
              </a:rPr>
              <a:t>RECENSEMENT DE LA DESTINATION SAINT-CYPRIEN / SUD-ROUSSILLON EN MATIERE DE MOBILITE</a:t>
            </a:r>
            <a:endParaRPr lang="fr-FR" sz="1200" b="1" dirty="0">
              <a:solidFill>
                <a:schemeClr val="bg1"/>
              </a:solidFill>
            </a:endParaRPr>
          </a:p>
        </p:txBody>
      </p:sp>
      <p:sp>
        <p:nvSpPr>
          <p:cNvPr id="2" name="ZoneTexte 1">
            <a:extLst>
              <a:ext uri="{FF2B5EF4-FFF2-40B4-BE49-F238E27FC236}">
                <a16:creationId xmlns:a16="http://schemas.microsoft.com/office/drawing/2014/main" id="{963C8114-C1CD-2C45-A40F-02FFC421FA6A}"/>
              </a:ext>
            </a:extLst>
          </p:cNvPr>
          <p:cNvSpPr txBox="1"/>
          <p:nvPr/>
        </p:nvSpPr>
        <p:spPr>
          <a:xfrm>
            <a:off x="-1" y="307777"/>
            <a:ext cx="7559675" cy="276999"/>
          </a:xfrm>
          <a:prstGeom prst="rect">
            <a:avLst/>
          </a:prstGeom>
          <a:solidFill>
            <a:srgbClr val="00B0F0"/>
          </a:solidFill>
        </p:spPr>
        <p:txBody>
          <a:bodyPr wrap="square" rtlCol="0">
            <a:spAutoFit/>
          </a:bodyPr>
          <a:lstStyle/>
          <a:p>
            <a:pPr algn="ctr"/>
            <a:r>
              <a:rPr lang="fr-FR" sz="1200" dirty="0">
                <a:solidFill>
                  <a:schemeClr val="bg1"/>
                </a:solidFill>
              </a:rPr>
              <a:t>PETIT TRAIN</a:t>
            </a:r>
          </a:p>
        </p:txBody>
      </p:sp>
      <p:sp>
        <p:nvSpPr>
          <p:cNvPr id="5" name="ZoneTexte 4">
            <a:extLst>
              <a:ext uri="{FF2B5EF4-FFF2-40B4-BE49-F238E27FC236}">
                <a16:creationId xmlns:a16="http://schemas.microsoft.com/office/drawing/2014/main" id="{B64A3E81-036A-B748-90DF-15C75EA12B20}"/>
              </a:ext>
            </a:extLst>
          </p:cNvPr>
          <p:cNvSpPr txBox="1"/>
          <p:nvPr/>
        </p:nvSpPr>
        <p:spPr>
          <a:xfrm>
            <a:off x="1" y="630943"/>
            <a:ext cx="7559674" cy="261610"/>
          </a:xfrm>
          <a:prstGeom prst="rect">
            <a:avLst/>
          </a:prstGeom>
          <a:noFill/>
        </p:spPr>
        <p:txBody>
          <a:bodyPr wrap="square" rtlCol="0">
            <a:spAutoFit/>
          </a:bodyPr>
          <a:lstStyle/>
          <a:p>
            <a:pPr algn="ctr"/>
            <a:r>
              <a:rPr lang="fr-FR" sz="1100" i="1" dirty="0"/>
              <a:t>Merci de décrire l’offre du petit train (horaires, période d’ouverture, tourisme, déplacement dans la ville…)</a:t>
            </a:r>
          </a:p>
        </p:txBody>
      </p:sp>
    </p:spTree>
    <p:extLst>
      <p:ext uri="{BB962C8B-B14F-4D97-AF65-F5344CB8AC3E}">
        <p14:creationId xmlns:p14="http://schemas.microsoft.com/office/powerpoint/2010/main" val="1043984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E1603FF-86DD-BB41-9D17-B6A0355F38A9}"/>
              </a:ext>
            </a:extLst>
          </p:cNvPr>
          <p:cNvSpPr/>
          <p:nvPr/>
        </p:nvSpPr>
        <p:spPr>
          <a:xfrm>
            <a:off x="0" y="0"/>
            <a:ext cx="7559675" cy="307777"/>
          </a:xfrm>
          <a:prstGeom prst="rect">
            <a:avLst/>
          </a:prstGeom>
          <a:solidFill>
            <a:srgbClr val="0070C0"/>
          </a:solidFill>
        </p:spPr>
        <p:txBody>
          <a:bodyPr wrap="square">
            <a:spAutoFit/>
          </a:bodyPr>
          <a:lstStyle/>
          <a:p>
            <a:pPr algn="ctr"/>
            <a:r>
              <a:rPr lang="fr-FR" sz="1400" b="1" dirty="0">
                <a:solidFill>
                  <a:schemeClr val="bg1"/>
                </a:solidFill>
              </a:rPr>
              <a:t>RECENSEMENT DE LA DESTINATION SAINT-CYPRIEN / SUD-ROUSSILLON EN MATIERE DE MOBILITE</a:t>
            </a:r>
            <a:endParaRPr lang="fr-FR" sz="1200" b="1" dirty="0">
              <a:solidFill>
                <a:schemeClr val="bg1"/>
              </a:solidFill>
            </a:endParaRPr>
          </a:p>
        </p:txBody>
      </p:sp>
      <p:sp>
        <p:nvSpPr>
          <p:cNvPr id="2" name="ZoneTexte 1">
            <a:extLst>
              <a:ext uri="{FF2B5EF4-FFF2-40B4-BE49-F238E27FC236}">
                <a16:creationId xmlns:a16="http://schemas.microsoft.com/office/drawing/2014/main" id="{963C8114-C1CD-2C45-A40F-02FFC421FA6A}"/>
              </a:ext>
            </a:extLst>
          </p:cNvPr>
          <p:cNvSpPr txBox="1"/>
          <p:nvPr/>
        </p:nvSpPr>
        <p:spPr>
          <a:xfrm>
            <a:off x="-1" y="307777"/>
            <a:ext cx="7559675" cy="276999"/>
          </a:xfrm>
          <a:prstGeom prst="rect">
            <a:avLst/>
          </a:prstGeom>
          <a:solidFill>
            <a:srgbClr val="00B0F0"/>
          </a:solidFill>
        </p:spPr>
        <p:txBody>
          <a:bodyPr wrap="square" rtlCol="0">
            <a:spAutoFit/>
          </a:bodyPr>
          <a:lstStyle/>
          <a:p>
            <a:pPr algn="ctr"/>
            <a:r>
              <a:rPr lang="fr-FR" sz="1200" dirty="0">
                <a:solidFill>
                  <a:schemeClr val="bg1"/>
                </a:solidFill>
              </a:rPr>
              <a:t>AUTRES MOYENS DE MOBILITE ZERO EMISSION DE CO2</a:t>
            </a:r>
          </a:p>
        </p:txBody>
      </p:sp>
      <p:sp>
        <p:nvSpPr>
          <p:cNvPr id="6" name="ZoneTexte 5">
            <a:extLst>
              <a:ext uri="{FF2B5EF4-FFF2-40B4-BE49-F238E27FC236}">
                <a16:creationId xmlns:a16="http://schemas.microsoft.com/office/drawing/2014/main" id="{A79F7CFE-48CB-A846-8C04-F8B438136D07}"/>
              </a:ext>
            </a:extLst>
          </p:cNvPr>
          <p:cNvSpPr txBox="1"/>
          <p:nvPr/>
        </p:nvSpPr>
        <p:spPr>
          <a:xfrm>
            <a:off x="-1" y="630943"/>
            <a:ext cx="7559674" cy="261610"/>
          </a:xfrm>
          <a:prstGeom prst="rect">
            <a:avLst/>
          </a:prstGeom>
          <a:noFill/>
        </p:spPr>
        <p:txBody>
          <a:bodyPr wrap="square" rtlCol="0">
            <a:spAutoFit/>
          </a:bodyPr>
          <a:lstStyle/>
          <a:p>
            <a:pPr algn="ctr"/>
            <a:r>
              <a:rPr lang="fr-FR" sz="1100" i="1" dirty="0"/>
              <a:t>Merci de fournir la liste de tous les moyens de mobilité douce autre que ceux qui ont cités ci-dessus (scooter électrique…)</a:t>
            </a:r>
          </a:p>
        </p:txBody>
      </p:sp>
    </p:spTree>
    <p:extLst>
      <p:ext uri="{BB962C8B-B14F-4D97-AF65-F5344CB8AC3E}">
        <p14:creationId xmlns:p14="http://schemas.microsoft.com/office/powerpoint/2010/main" val="1660944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E1603FF-86DD-BB41-9D17-B6A0355F38A9}"/>
              </a:ext>
            </a:extLst>
          </p:cNvPr>
          <p:cNvSpPr/>
          <p:nvPr/>
        </p:nvSpPr>
        <p:spPr>
          <a:xfrm>
            <a:off x="0" y="0"/>
            <a:ext cx="7559675" cy="307777"/>
          </a:xfrm>
          <a:prstGeom prst="rect">
            <a:avLst/>
          </a:prstGeom>
          <a:solidFill>
            <a:srgbClr val="0070C0"/>
          </a:solidFill>
        </p:spPr>
        <p:txBody>
          <a:bodyPr wrap="square">
            <a:spAutoFit/>
          </a:bodyPr>
          <a:lstStyle/>
          <a:p>
            <a:pPr algn="ctr"/>
            <a:r>
              <a:rPr lang="fr-FR" sz="1400" b="1" dirty="0">
                <a:solidFill>
                  <a:schemeClr val="bg1"/>
                </a:solidFill>
              </a:rPr>
              <a:t>RECENSEMENT DE LA DESTINATION SAINT-CYPRIEN / SUD-ROUSSILLON EN MATIERE DE MOBILITE</a:t>
            </a:r>
            <a:endParaRPr lang="fr-FR" sz="1200" b="1" dirty="0">
              <a:solidFill>
                <a:schemeClr val="bg1"/>
              </a:solidFill>
            </a:endParaRPr>
          </a:p>
        </p:txBody>
      </p:sp>
      <p:sp>
        <p:nvSpPr>
          <p:cNvPr id="2" name="ZoneTexte 1">
            <a:extLst>
              <a:ext uri="{FF2B5EF4-FFF2-40B4-BE49-F238E27FC236}">
                <a16:creationId xmlns:a16="http://schemas.microsoft.com/office/drawing/2014/main" id="{963C8114-C1CD-2C45-A40F-02FFC421FA6A}"/>
              </a:ext>
            </a:extLst>
          </p:cNvPr>
          <p:cNvSpPr txBox="1"/>
          <p:nvPr/>
        </p:nvSpPr>
        <p:spPr>
          <a:xfrm>
            <a:off x="-1" y="307777"/>
            <a:ext cx="7559675" cy="276999"/>
          </a:xfrm>
          <a:prstGeom prst="rect">
            <a:avLst/>
          </a:prstGeom>
          <a:solidFill>
            <a:srgbClr val="00B0F0"/>
          </a:solidFill>
        </p:spPr>
        <p:txBody>
          <a:bodyPr wrap="square" rtlCol="0">
            <a:spAutoFit/>
          </a:bodyPr>
          <a:lstStyle/>
          <a:p>
            <a:pPr algn="ctr"/>
            <a:r>
              <a:rPr lang="fr-FR" sz="1200" dirty="0">
                <a:solidFill>
                  <a:schemeClr val="bg1"/>
                </a:solidFill>
              </a:rPr>
              <a:t>SERVICES ECOTOURISTIQUES</a:t>
            </a:r>
          </a:p>
        </p:txBody>
      </p:sp>
      <p:sp>
        <p:nvSpPr>
          <p:cNvPr id="5" name="ZoneTexte 4">
            <a:extLst>
              <a:ext uri="{FF2B5EF4-FFF2-40B4-BE49-F238E27FC236}">
                <a16:creationId xmlns:a16="http://schemas.microsoft.com/office/drawing/2014/main" id="{EB5E2FAA-DD49-004D-B512-3A2EB6C9E1A0}"/>
              </a:ext>
            </a:extLst>
          </p:cNvPr>
          <p:cNvSpPr txBox="1"/>
          <p:nvPr/>
        </p:nvSpPr>
        <p:spPr>
          <a:xfrm>
            <a:off x="0" y="630943"/>
            <a:ext cx="7559674" cy="261610"/>
          </a:xfrm>
          <a:prstGeom prst="rect">
            <a:avLst/>
          </a:prstGeom>
          <a:noFill/>
        </p:spPr>
        <p:txBody>
          <a:bodyPr wrap="square" rtlCol="0">
            <a:spAutoFit/>
          </a:bodyPr>
          <a:lstStyle/>
          <a:p>
            <a:pPr algn="ctr"/>
            <a:r>
              <a:rPr lang="fr-FR" sz="1100" i="1" dirty="0"/>
              <a:t>Merci de fournir sur un plan : station de vélo en libre service, bornes de rechargement de vélos ou de voiture</a:t>
            </a:r>
          </a:p>
        </p:txBody>
      </p:sp>
    </p:spTree>
    <p:extLst>
      <p:ext uri="{BB962C8B-B14F-4D97-AF65-F5344CB8AC3E}">
        <p14:creationId xmlns:p14="http://schemas.microsoft.com/office/powerpoint/2010/main" val="282859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E1603FF-86DD-BB41-9D17-B6A0355F38A9}"/>
              </a:ext>
            </a:extLst>
          </p:cNvPr>
          <p:cNvSpPr/>
          <p:nvPr/>
        </p:nvSpPr>
        <p:spPr>
          <a:xfrm>
            <a:off x="0" y="0"/>
            <a:ext cx="7559675" cy="307777"/>
          </a:xfrm>
          <a:prstGeom prst="rect">
            <a:avLst/>
          </a:prstGeom>
          <a:solidFill>
            <a:srgbClr val="0070C0"/>
          </a:solidFill>
        </p:spPr>
        <p:txBody>
          <a:bodyPr wrap="square">
            <a:spAutoFit/>
          </a:bodyPr>
          <a:lstStyle/>
          <a:p>
            <a:pPr algn="ctr"/>
            <a:r>
              <a:rPr lang="fr-FR" sz="1400" b="1" dirty="0">
                <a:solidFill>
                  <a:schemeClr val="bg1"/>
                </a:solidFill>
              </a:rPr>
              <a:t>RECENSEMENT DE LA DESTINATION SAINT-CYPRIEN / SUD-ROUSSILLON EN MATIERE DE MOBILITE</a:t>
            </a:r>
            <a:endParaRPr lang="fr-FR" sz="1200" b="1" dirty="0">
              <a:solidFill>
                <a:schemeClr val="bg1"/>
              </a:solidFill>
            </a:endParaRPr>
          </a:p>
        </p:txBody>
      </p:sp>
      <p:sp>
        <p:nvSpPr>
          <p:cNvPr id="2" name="ZoneTexte 1">
            <a:extLst>
              <a:ext uri="{FF2B5EF4-FFF2-40B4-BE49-F238E27FC236}">
                <a16:creationId xmlns:a16="http://schemas.microsoft.com/office/drawing/2014/main" id="{963C8114-C1CD-2C45-A40F-02FFC421FA6A}"/>
              </a:ext>
            </a:extLst>
          </p:cNvPr>
          <p:cNvSpPr txBox="1"/>
          <p:nvPr/>
        </p:nvSpPr>
        <p:spPr>
          <a:xfrm>
            <a:off x="-1" y="307777"/>
            <a:ext cx="7559675" cy="276999"/>
          </a:xfrm>
          <a:prstGeom prst="rect">
            <a:avLst/>
          </a:prstGeom>
          <a:solidFill>
            <a:srgbClr val="00B0F0"/>
          </a:solidFill>
        </p:spPr>
        <p:txBody>
          <a:bodyPr wrap="square" rtlCol="0">
            <a:spAutoFit/>
          </a:bodyPr>
          <a:lstStyle/>
          <a:p>
            <a:pPr algn="ctr"/>
            <a:r>
              <a:rPr lang="fr-FR" sz="1200" dirty="0">
                <a:solidFill>
                  <a:schemeClr val="bg1"/>
                </a:solidFill>
              </a:rPr>
              <a:t>PARKING</a:t>
            </a:r>
          </a:p>
        </p:txBody>
      </p:sp>
      <p:sp>
        <p:nvSpPr>
          <p:cNvPr id="5" name="ZoneTexte 4">
            <a:extLst>
              <a:ext uri="{FF2B5EF4-FFF2-40B4-BE49-F238E27FC236}">
                <a16:creationId xmlns:a16="http://schemas.microsoft.com/office/drawing/2014/main" id="{EB5E2FAA-DD49-004D-B512-3A2EB6C9E1A0}"/>
              </a:ext>
            </a:extLst>
          </p:cNvPr>
          <p:cNvSpPr txBox="1"/>
          <p:nvPr/>
        </p:nvSpPr>
        <p:spPr>
          <a:xfrm>
            <a:off x="0" y="630943"/>
            <a:ext cx="7559674" cy="261610"/>
          </a:xfrm>
          <a:prstGeom prst="rect">
            <a:avLst/>
          </a:prstGeom>
          <a:noFill/>
        </p:spPr>
        <p:txBody>
          <a:bodyPr wrap="square" rtlCol="0">
            <a:spAutoFit/>
          </a:bodyPr>
          <a:lstStyle/>
          <a:p>
            <a:pPr algn="ctr"/>
            <a:r>
              <a:rPr lang="fr-FR" sz="1100" i="1" dirty="0"/>
              <a:t>Merci de fournir sur un plan des principaux parking sur la destination Saint-Cyprien / Sud-Roussillon</a:t>
            </a:r>
          </a:p>
        </p:txBody>
      </p:sp>
    </p:spTree>
    <p:extLst>
      <p:ext uri="{BB962C8B-B14F-4D97-AF65-F5344CB8AC3E}">
        <p14:creationId xmlns:p14="http://schemas.microsoft.com/office/powerpoint/2010/main" val="3365515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E1603FF-86DD-BB41-9D17-B6A0355F38A9}"/>
              </a:ext>
            </a:extLst>
          </p:cNvPr>
          <p:cNvSpPr/>
          <p:nvPr/>
        </p:nvSpPr>
        <p:spPr>
          <a:xfrm>
            <a:off x="0" y="0"/>
            <a:ext cx="7559675" cy="307777"/>
          </a:xfrm>
          <a:prstGeom prst="rect">
            <a:avLst/>
          </a:prstGeom>
          <a:solidFill>
            <a:srgbClr val="0070C0"/>
          </a:solidFill>
        </p:spPr>
        <p:txBody>
          <a:bodyPr wrap="square">
            <a:spAutoFit/>
          </a:bodyPr>
          <a:lstStyle/>
          <a:p>
            <a:pPr algn="ctr"/>
            <a:r>
              <a:rPr lang="fr-FR" sz="1400" b="1" dirty="0">
                <a:solidFill>
                  <a:schemeClr val="bg1"/>
                </a:solidFill>
              </a:rPr>
              <a:t>RECENSEMENT DE LA DESTINATION SAINT-CYPRIEN / SUD-ROUSSILLON EN MATIERE DE MOBILITE</a:t>
            </a:r>
            <a:endParaRPr lang="fr-FR" sz="1200" b="1" dirty="0">
              <a:solidFill>
                <a:schemeClr val="bg1"/>
              </a:solidFill>
            </a:endParaRPr>
          </a:p>
        </p:txBody>
      </p:sp>
      <p:sp>
        <p:nvSpPr>
          <p:cNvPr id="2" name="ZoneTexte 1">
            <a:extLst>
              <a:ext uri="{FF2B5EF4-FFF2-40B4-BE49-F238E27FC236}">
                <a16:creationId xmlns:a16="http://schemas.microsoft.com/office/drawing/2014/main" id="{963C8114-C1CD-2C45-A40F-02FFC421FA6A}"/>
              </a:ext>
            </a:extLst>
          </p:cNvPr>
          <p:cNvSpPr txBox="1"/>
          <p:nvPr/>
        </p:nvSpPr>
        <p:spPr>
          <a:xfrm>
            <a:off x="-1" y="307777"/>
            <a:ext cx="7559675" cy="276999"/>
          </a:xfrm>
          <a:prstGeom prst="rect">
            <a:avLst/>
          </a:prstGeom>
          <a:solidFill>
            <a:srgbClr val="00B0F0"/>
          </a:solidFill>
        </p:spPr>
        <p:txBody>
          <a:bodyPr wrap="square" rtlCol="0">
            <a:spAutoFit/>
          </a:bodyPr>
          <a:lstStyle/>
          <a:p>
            <a:pPr algn="ctr"/>
            <a:r>
              <a:rPr lang="fr-FR" sz="1200" dirty="0">
                <a:solidFill>
                  <a:schemeClr val="bg1"/>
                </a:solidFill>
              </a:rPr>
              <a:t>EN MER</a:t>
            </a:r>
          </a:p>
        </p:txBody>
      </p:sp>
      <p:sp>
        <p:nvSpPr>
          <p:cNvPr id="5" name="ZoneTexte 4">
            <a:extLst>
              <a:ext uri="{FF2B5EF4-FFF2-40B4-BE49-F238E27FC236}">
                <a16:creationId xmlns:a16="http://schemas.microsoft.com/office/drawing/2014/main" id="{EB5E2FAA-DD49-004D-B512-3A2EB6C9E1A0}"/>
              </a:ext>
            </a:extLst>
          </p:cNvPr>
          <p:cNvSpPr txBox="1"/>
          <p:nvPr/>
        </p:nvSpPr>
        <p:spPr>
          <a:xfrm>
            <a:off x="0" y="584776"/>
            <a:ext cx="7559674" cy="430887"/>
          </a:xfrm>
          <a:prstGeom prst="rect">
            <a:avLst/>
          </a:prstGeom>
          <a:noFill/>
        </p:spPr>
        <p:txBody>
          <a:bodyPr wrap="square" rtlCol="0">
            <a:spAutoFit/>
          </a:bodyPr>
          <a:lstStyle/>
          <a:p>
            <a:pPr algn="ctr"/>
            <a:r>
              <a:rPr lang="fr-FR" sz="1100" i="1" dirty="0"/>
              <a:t>Merci de fournir un listing des prestataires qui offrent une prestation de transport maritime avec leur emplacement dans un concept de transport maritime départ d’un point A pour une arrivée à un point B </a:t>
            </a:r>
          </a:p>
        </p:txBody>
      </p:sp>
    </p:spTree>
    <p:extLst>
      <p:ext uri="{BB962C8B-B14F-4D97-AF65-F5344CB8AC3E}">
        <p14:creationId xmlns:p14="http://schemas.microsoft.com/office/powerpoint/2010/main" val="1952995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C88DFD-0D94-144E-BBF1-B53BA16FA208}"/>
              </a:ext>
            </a:extLst>
          </p:cNvPr>
          <p:cNvSpPr/>
          <p:nvPr/>
        </p:nvSpPr>
        <p:spPr>
          <a:xfrm>
            <a:off x="164891" y="1808487"/>
            <a:ext cx="7270229" cy="9064020"/>
          </a:xfrm>
          <a:prstGeom prst="rect">
            <a:avLst/>
          </a:prstGeom>
        </p:spPr>
        <p:txBody>
          <a:bodyPr wrap="square">
            <a:spAutoFit/>
          </a:bodyPr>
          <a:lstStyle/>
          <a:p>
            <a:pPr algn="just"/>
            <a:r>
              <a:rPr lang="fr-FR" sz="1100" b="1" dirty="0"/>
              <a:t> En complémentarité avec le programme de la Fédération Française des Ports de Plaisance « Ports Propres », la stratégie « Odyssea Protect®», en lien avec la mise en éco-tourisme Odyssea (Balades &amp; Itinéraires des voies bleues et vertes), est une opération de protection de l’environnement et de sensibilisation.</a:t>
            </a:r>
            <a:endParaRPr lang="fr-FR" sz="1100" dirty="0"/>
          </a:p>
          <a:p>
            <a:pPr algn="just"/>
            <a:r>
              <a:rPr lang="fr-FR" sz="1100" dirty="0"/>
              <a:t> </a:t>
            </a:r>
          </a:p>
          <a:p>
            <a:pPr algn="just"/>
            <a:r>
              <a:rPr lang="fr-FR" sz="1100" dirty="0"/>
              <a:t>Cette stratégie part du constat que beaucoup de territoires et de sites web traitent de l'écologie mais que cet élément est très rarement intégré aux opérations et sites officiels du tourisme ou aux offres touristiques en ligne. Aujourd’hui le constat est clair : deux mondes cohabitent mais sans stratégie de communication intégrée.</a:t>
            </a:r>
          </a:p>
          <a:p>
            <a:pPr algn="just"/>
            <a:r>
              <a:rPr lang="fr-FR" sz="1100" dirty="0"/>
              <a:t> </a:t>
            </a:r>
          </a:p>
          <a:p>
            <a:pPr algn="just"/>
            <a:r>
              <a:rPr lang="fr-FR" sz="1100" dirty="0"/>
              <a:t>L'objectif de cette opération « Odyssea Protect® » est d'inventer une autre gouvernance, un nouveau modèle intégré, un outil numérique et de communication mieux adapté qui assure la contrepartie environnementale dans toutes les offres des opérateurs touristiques, nautiques, et en complémentarité avec les sites des Parcs Naturels Régionaux, Espaces Naturels Sensibles, aires marines protégées, des associations écologiques… </a:t>
            </a:r>
          </a:p>
          <a:p>
            <a:pPr algn="just"/>
            <a:r>
              <a:rPr lang="fr-FR" sz="1100" dirty="0"/>
              <a:t> </a:t>
            </a:r>
          </a:p>
          <a:p>
            <a:pPr algn="just"/>
            <a:r>
              <a:rPr lang="fr-FR" sz="1100" dirty="0"/>
              <a:t>C'est la garantie de mieux toucher les publics qui ne vont pas sur des sites web « verts » quand ils cherchent des informations et des offres touristiques et nautiques.</a:t>
            </a:r>
          </a:p>
          <a:p>
            <a:pPr algn="just"/>
            <a:r>
              <a:rPr lang="fr-FR" sz="1100" dirty="0"/>
              <a:t> </a:t>
            </a:r>
          </a:p>
          <a:p>
            <a:pPr algn="just"/>
            <a:r>
              <a:rPr lang="fr-FR" sz="1100" dirty="0"/>
              <a:t>Cette stratégie opérationnelle prévoit la création d’un vade-mecum de mise en œuvre et conditionne des conventions avec des structures gestionnaires de politique environnementale. </a:t>
            </a:r>
          </a:p>
          <a:p>
            <a:pPr algn="just"/>
            <a:r>
              <a:rPr lang="fr-FR" sz="1100" dirty="0"/>
              <a:t> </a:t>
            </a:r>
          </a:p>
          <a:p>
            <a:pPr algn="just"/>
            <a:r>
              <a:rPr lang="fr-FR" sz="1100" b="1" dirty="0"/>
              <a:t>Responsabilité environnementale, itinérance douce, innovation et montée en gamme des offres pour un développement durable des destinations portuaires.</a:t>
            </a:r>
            <a:endParaRPr lang="fr-FR" sz="1100" dirty="0"/>
          </a:p>
          <a:p>
            <a:pPr algn="just"/>
            <a:r>
              <a:rPr lang="fr-FR" sz="1100" b="1" dirty="0"/>
              <a:t> </a:t>
            </a:r>
            <a:endParaRPr lang="fr-FR" sz="1100" dirty="0"/>
          </a:p>
          <a:p>
            <a:pPr algn="just"/>
            <a:r>
              <a:rPr lang="fr-FR" sz="1100" b="1" dirty="0"/>
              <a:t>Odyssea Protect® vise également à unir le monde du tourisme et de l’environnement par la mise en place des voies bleues et vertes Odyssea autour des ports, par la création d’offres et de produits écotouristiques associant espaces naturels et escales culturelles, patrimoniales, nautiques, gastronomiques… </a:t>
            </a:r>
            <a:endParaRPr lang="fr-FR" sz="1100" dirty="0"/>
          </a:p>
          <a:p>
            <a:pPr algn="just"/>
            <a:r>
              <a:rPr lang="fr-FR" sz="1100" dirty="0"/>
              <a:t> </a:t>
            </a:r>
          </a:p>
          <a:p>
            <a:pPr algn="just"/>
            <a:r>
              <a:rPr lang="fr-FR" sz="1100" dirty="0"/>
              <a:t>Des solutions innovantes et éco-compatibles sont proposées pour l'aménagement des ports de plaisance et la mobilité douce, comme l’Eco-gare Odyssea Protect® qui offre un parc « zéro émission de CO2 » avec voitures électriques, vélos, vélos électriques, gyropodes, bateaux électriques...  </a:t>
            </a:r>
          </a:p>
          <a:p>
            <a:pPr algn="just"/>
            <a:endParaRPr lang="fr-FR" sz="1100" b="1" dirty="0">
              <a:solidFill>
                <a:schemeClr val="accent1">
                  <a:lumMod val="75000"/>
                </a:schemeClr>
              </a:solidFill>
            </a:endParaRPr>
          </a:p>
          <a:p>
            <a:pPr algn="just"/>
            <a:r>
              <a:rPr lang="fr-FR" sz="1100" b="1" dirty="0">
                <a:solidFill>
                  <a:schemeClr val="accent1">
                    <a:lumMod val="75000"/>
                  </a:schemeClr>
                </a:solidFill>
              </a:rPr>
              <a:t>L’opération Écogare Odyssea Protect</a:t>
            </a:r>
            <a:r>
              <a:rPr lang="fr-FR" sz="1100" b="1" baseline="30000" dirty="0">
                <a:solidFill>
                  <a:schemeClr val="accent1">
                    <a:lumMod val="75000"/>
                  </a:schemeClr>
                </a:solidFill>
              </a:rPr>
              <a:t>©</a:t>
            </a:r>
            <a:r>
              <a:rPr lang="fr-FR" sz="1100" b="1" dirty="0">
                <a:solidFill>
                  <a:schemeClr val="accent1">
                    <a:lumMod val="75000"/>
                  </a:schemeClr>
                </a:solidFill>
              </a:rPr>
              <a:t> </a:t>
            </a:r>
            <a:r>
              <a:rPr lang="fr-FR" sz="1100" kern="150" dirty="0">
                <a:ea typeface="SimSun" charset="-122"/>
                <a:cs typeface="F" charset="0"/>
              </a:rPr>
              <a:t>est issue de la phase d’expérimentation des programmes pilotes de coopération européenne 2007-2013 et du projet stratégique de la Fédération Française des Ports de Plaisance mené par le Le Groupement Européen de Coopération (GEC) Odyssea® Croissance et Tourisme Bleu®.</a:t>
            </a:r>
          </a:p>
          <a:p>
            <a:pPr algn="just">
              <a:spcAft>
                <a:spcPts val="0"/>
              </a:spcAft>
            </a:pPr>
            <a:endParaRPr lang="fr-FR" sz="1100" kern="150" dirty="0">
              <a:ea typeface="SimSun" charset="-122"/>
              <a:cs typeface="F" charset="0"/>
            </a:endParaRPr>
          </a:p>
          <a:p>
            <a:pPr algn="just">
              <a:spcAft>
                <a:spcPts val="0"/>
              </a:spcAft>
            </a:pPr>
            <a:r>
              <a:rPr lang="fr-FR" sz="1100" b="1" dirty="0">
                <a:solidFill>
                  <a:schemeClr val="accent1">
                    <a:lumMod val="75000"/>
                  </a:schemeClr>
                </a:solidFill>
              </a:rPr>
              <a:t>Il incite à une véritable intégration des enjeux liant tourisme et mobilité douce au sein de politiques dédiées et intégrées</a:t>
            </a:r>
            <a:r>
              <a:rPr lang="fr-FR" sz="1100" kern="150" dirty="0">
                <a:ea typeface="SimSun" charset="-122"/>
                <a:cs typeface="F" charset="0"/>
              </a:rPr>
              <a:t>. L’Eco-gare Odyssea Protect</a:t>
            </a:r>
            <a:r>
              <a:rPr lang="fr-FR" sz="1100" kern="150" baseline="30000" dirty="0">
                <a:ea typeface="SimSun" charset="-122"/>
                <a:cs typeface="F" charset="0"/>
              </a:rPr>
              <a:t>©</a:t>
            </a:r>
            <a:r>
              <a:rPr lang="fr-FR" sz="1100" kern="150" dirty="0">
                <a:ea typeface="SimSun" charset="-122"/>
                <a:cs typeface="F" charset="0"/>
              </a:rPr>
              <a:t> propose un service global autour d’un parc zéro émission de CO2 : voitures électriques, vélos électriques, vélos, gyropodes, navettes. </a:t>
            </a:r>
          </a:p>
          <a:p>
            <a:pPr algn="just">
              <a:spcAft>
                <a:spcPts val="0"/>
              </a:spcAft>
            </a:pPr>
            <a:endParaRPr lang="fr-FR" sz="1100" kern="150" dirty="0">
              <a:ea typeface="SimSun" charset="-122"/>
              <a:cs typeface="F" charset="0"/>
            </a:endParaRPr>
          </a:p>
          <a:p>
            <a:pPr algn="just">
              <a:spcAft>
                <a:spcPts val="0"/>
              </a:spcAft>
            </a:pPr>
            <a:r>
              <a:rPr lang="fr-FR" sz="1100" kern="150" dirty="0">
                <a:ea typeface="SimSun" charset="-122"/>
                <a:cs typeface="F" charset="0"/>
              </a:rPr>
              <a:t>C’est un outil d’éducation et de promotion de l’engagement environnemental du port qui permet d’adopter un comportement éco-citoyen, avec une influence significative sur l’environnement par l’adoption de pratiques écoresponsables. </a:t>
            </a:r>
          </a:p>
          <a:p>
            <a:pPr algn="just">
              <a:spcAft>
                <a:spcPts val="0"/>
              </a:spcAft>
            </a:pPr>
            <a:endParaRPr lang="fr-FR" sz="1100" kern="150" dirty="0">
              <a:ea typeface="SimSun" charset="-122"/>
              <a:cs typeface="F" charset="0"/>
            </a:endParaRPr>
          </a:p>
          <a:p>
            <a:pPr algn="just">
              <a:spcAft>
                <a:spcPts val="0"/>
              </a:spcAft>
            </a:pPr>
            <a:r>
              <a:rPr lang="fr-FR" sz="1100" b="1" dirty="0">
                <a:solidFill>
                  <a:schemeClr val="accent1">
                    <a:lumMod val="75000"/>
                  </a:schemeClr>
                </a:solidFill>
              </a:rPr>
              <a:t>L’Eco-gare Odyssea Protect</a:t>
            </a:r>
            <a:r>
              <a:rPr lang="fr-FR" sz="1100" b="1" baseline="30000" dirty="0">
                <a:solidFill>
                  <a:schemeClr val="accent1">
                    <a:lumMod val="75000"/>
                  </a:schemeClr>
                </a:solidFill>
              </a:rPr>
              <a:t>©</a:t>
            </a:r>
            <a:r>
              <a:rPr lang="fr-FR" sz="1100" b="1" dirty="0">
                <a:solidFill>
                  <a:schemeClr val="accent1">
                    <a:lumMod val="75000"/>
                  </a:schemeClr>
                </a:solidFill>
              </a:rPr>
              <a:t> est une réponse opérationnelle à une montée en gamme des offres et des services au port, à connotation environnementale. </a:t>
            </a:r>
          </a:p>
          <a:p>
            <a:pPr algn="just">
              <a:spcAft>
                <a:spcPts val="0"/>
              </a:spcAft>
            </a:pPr>
            <a:endParaRPr lang="fr-FR" sz="1100" kern="150" dirty="0">
              <a:ea typeface="SimSun" charset="-122"/>
              <a:cs typeface="F" charset="0"/>
            </a:endParaRPr>
          </a:p>
          <a:p>
            <a:pPr algn="just"/>
            <a:r>
              <a:rPr lang="fr-FR" sz="1100" b="1" dirty="0">
                <a:solidFill>
                  <a:schemeClr val="accent1">
                    <a:lumMod val="75000"/>
                  </a:schemeClr>
                </a:solidFill>
              </a:rPr>
              <a:t>C’est un engagement pour un développement durable des destinations portuaires, une contribution à la phase d’expérimentation de la gestion intégrée des zones côtières « Croissance et Tourisme Bleu® 2014-2020 »</a:t>
            </a:r>
            <a:r>
              <a:rPr lang="fr-FR" sz="1100" kern="150" dirty="0">
                <a:ea typeface="SimSun" charset="-122"/>
                <a:cs typeface="F" charset="0"/>
              </a:rPr>
              <a:t>. C’est aussi et surtout une réponse concrète aux attentes des clientèles envers une mobilité douce et plus ludique. </a:t>
            </a:r>
          </a:p>
          <a:p>
            <a:pPr algn="just">
              <a:spcAft>
                <a:spcPts val="0"/>
              </a:spcAft>
            </a:pPr>
            <a:r>
              <a:rPr lang="fr-FR" sz="1100" kern="150" dirty="0">
                <a:ea typeface="SimSun" charset="-122"/>
                <a:cs typeface="F" charset="0"/>
              </a:rPr>
              <a:t> </a:t>
            </a:r>
          </a:p>
          <a:p>
            <a:pPr algn="just">
              <a:spcAft>
                <a:spcPts val="0"/>
              </a:spcAft>
            </a:pPr>
            <a:r>
              <a:rPr lang="fr-FR" sz="1100" kern="150" dirty="0">
                <a:ea typeface="SimSun" charset="-122"/>
                <a:cs typeface="F" charset="0"/>
              </a:rPr>
              <a:t>Ce service répond à l’arrivée de nouvelles pra</a:t>
            </a:r>
            <a:r>
              <a:rPr lang="fr-FR" sz="1100" dirty="0">
                <a:ea typeface="Calibri" charset="0"/>
              </a:rPr>
              <a:t>tiques et de nouvelles attentes touristiques. En effet les touristes expriment aujourd’hui leur envie de « vivre une expérience » : découverte du patrimoine, des gens d’ici, de leur mode de vie… Le transport écologique est ainsi amené à dépasser sa dimension fonctionnelle pour devenir le vecteur d’une expérience touristique innovante et attractive.</a:t>
            </a:r>
          </a:p>
        </p:txBody>
      </p:sp>
      <p:sp>
        <p:nvSpPr>
          <p:cNvPr id="5" name="Rectangle 4">
            <a:extLst>
              <a:ext uri="{FF2B5EF4-FFF2-40B4-BE49-F238E27FC236}">
                <a16:creationId xmlns:a16="http://schemas.microsoft.com/office/drawing/2014/main" id="{A7C4878A-687F-3741-9635-ED74F0A69D3D}"/>
              </a:ext>
            </a:extLst>
          </p:cNvPr>
          <p:cNvSpPr/>
          <p:nvPr/>
        </p:nvSpPr>
        <p:spPr>
          <a:xfrm>
            <a:off x="0" y="0"/>
            <a:ext cx="7559675" cy="1077218"/>
          </a:xfrm>
          <a:prstGeom prst="rect">
            <a:avLst/>
          </a:prstGeom>
          <a:solidFill>
            <a:srgbClr val="0070C0"/>
          </a:solidFill>
        </p:spPr>
        <p:txBody>
          <a:bodyPr wrap="square">
            <a:spAutoFit/>
          </a:bodyPr>
          <a:lstStyle/>
          <a:p>
            <a:pPr algn="ctr"/>
            <a:r>
              <a:rPr lang="fr-FR" sz="1400" b="1" dirty="0">
                <a:solidFill>
                  <a:schemeClr val="bg1"/>
                </a:solidFill>
              </a:rPr>
              <a:t>PÔLE N° 4 DU LABEL EUROPÉEN ODYSSEA® « DESTINATIONS BLEUES D’EXCELLENCE® »</a:t>
            </a:r>
          </a:p>
          <a:p>
            <a:pPr algn="ctr"/>
            <a:r>
              <a:rPr lang="fr-FR" sz="1400" b="1" dirty="0">
                <a:solidFill>
                  <a:schemeClr val="bg1"/>
                </a:solidFill>
              </a:rPr>
              <a:t>ODYSSEA PROTECT® INNOVATIONS POUR LE TOURISME DURABLE</a:t>
            </a:r>
          </a:p>
          <a:p>
            <a:pPr marR="90170" algn="ctr">
              <a:tabLst>
                <a:tab pos="111760" algn="l"/>
              </a:tabLst>
            </a:pPr>
            <a:r>
              <a:rPr lang="fr-FR" sz="1200" b="1" dirty="0">
                <a:solidFill>
                  <a:schemeClr val="bg1"/>
                </a:solidFill>
              </a:rPr>
              <a:t>Mise en tourisme de la destination Saint-Cyprien / Sud Roussillon autour d’une offre écotouristique écomobilité et d’itinérance touristique zéro émission de CO2 port – villes – pays catalan dans le respect des modèles Odyssea Protect ®</a:t>
            </a:r>
          </a:p>
        </p:txBody>
      </p:sp>
      <p:pic>
        <p:nvPicPr>
          <p:cNvPr id="6" name="Image 5">
            <a:extLst>
              <a:ext uri="{FF2B5EF4-FFF2-40B4-BE49-F238E27FC236}">
                <a16:creationId xmlns:a16="http://schemas.microsoft.com/office/drawing/2014/main" id="{1A5DAC2C-2A2C-954F-B2B0-B14184BC7A6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98341" y="1114114"/>
            <a:ext cx="610711" cy="609908"/>
          </a:xfrm>
          <a:prstGeom prst="rect">
            <a:avLst/>
          </a:prstGeom>
        </p:spPr>
      </p:pic>
      <p:pic>
        <p:nvPicPr>
          <p:cNvPr id="7" name="Image 6">
            <a:extLst>
              <a:ext uri="{FF2B5EF4-FFF2-40B4-BE49-F238E27FC236}">
                <a16:creationId xmlns:a16="http://schemas.microsoft.com/office/drawing/2014/main" id="{9DFF1B64-849B-7846-9279-7954C83D85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4891" y="1131020"/>
            <a:ext cx="2333450" cy="577859"/>
          </a:xfrm>
          <a:prstGeom prst="rect">
            <a:avLst/>
          </a:prstGeom>
        </p:spPr>
      </p:pic>
      <p:pic>
        <p:nvPicPr>
          <p:cNvPr id="8" name="Image 7">
            <a:extLst>
              <a:ext uri="{FF2B5EF4-FFF2-40B4-BE49-F238E27FC236}">
                <a16:creationId xmlns:a16="http://schemas.microsoft.com/office/drawing/2014/main" id="{842F5545-4462-2743-81FD-C93E3F4C3B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09052" y="1083450"/>
            <a:ext cx="4274705" cy="671235"/>
          </a:xfrm>
          <a:prstGeom prst="rect">
            <a:avLst/>
          </a:prstGeom>
        </p:spPr>
      </p:pic>
    </p:spTree>
    <p:extLst>
      <p:ext uri="{BB962C8B-B14F-4D97-AF65-F5344CB8AC3E}">
        <p14:creationId xmlns:p14="http://schemas.microsoft.com/office/powerpoint/2010/main" val="739954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092ADB-D1A4-194B-84FF-F993E0C3A7C3}"/>
              </a:ext>
            </a:extLst>
          </p:cNvPr>
          <p:cNvSpPr/>
          <p:nvPr/>
        </p:nvSpPr>
        <p:spPr>
          <a:xfrm>
            <a:off x="0" y="0"/>
            <a:ext cx="7559675" cy="307777"/>
          </a:xfrm>
          <a:prstGeom prst="rect">
            <a:avLst/>
          </a:prstGeom>
          <a:solidFill>
            <a:srgbClr val="0070C0"/>
          </a:solidFill>
        </p:spPr>
        <p:txBody>
          <a:bodyPr wrap="square">
            <a:spAutoFit/>
          </a:bodyPr>
          <a:lstStyle/>
          <a:p>
            <a:pPr algn="ctr"/>
            <a:r>
              <a:rPr lang="fr-FR" sz="1400" b="1" dirty="0">
                <a:solidFill>
                  <a:schemeClr val="bg1"/>
                </a:solidFill>
              </a:rPr>
              <a:t>RECENSEMENT DE LA DESTINATION SAINT-CYPRIEN / SUD-ROUSSILLON EN MATIERE DE MOBILITE</a:t>
            </a:r>
            <a:endParaRPr lang="fr-FR" sz="1200" b="1" dirty="0">
              <a:solidFill>
                <a:schemeClr val="bg1"/>
              </a:solidFill>
            </a:endParaRPr>
          </a:p>
        </p:txBody>
      </p:sp>
      <p:sp>
        <p:nvSpPr>
          <p:cNvPr id="11" name="Rectangle 10">
            <a:extLst>
              <a:ext uri="{FF2B5EF4-FFF2-40B4-BE49-F238E27FC236}">
                <a16:creationId xmlns:a16="http://schemas.microsoft.com/office/drawing/2014/main" id="{15BAC995-FADE-2D40-BD53-9F7321CDF3A1}"/>
              </a:ext>
            </a:extLst>
          </p:cNvPr>
          <p:cNvSpPr/>
          <p:nvPr/>
        </p:nvSpPr>
        <p:spPr>
          <a:xfrm>
            <a:off x="136304" y="460008"/>
            <a:ext cx="7287065" cy="3631763"/>
          </a:xfrm>
          <a:prstGeom prst="rect">
            <a:avLst/>
          </a:prstGeom>
        </p:spPr>
        <p:txBody>
          <a:bodyPr wrap="square">
            <a:spAutoFit/>
          </a:bodyPr>
          <a:lstStyle/>
          <a:p>
            <a:pPr algn="just"/>
            <a:r>
              <a:rPr lang="fr-FR" sz="1000" dirty="0">
                <a:effectLst/>
              </a:rPr>
              <a:t>Il s’agit de recenser les infrastructures, aménagements, services qui peuvent influer sur le choix du mode de transport ainsi que sur les conditions de déplacements vers, sûr et au départ la destination Saint-Cyprien / Sud-Roussillon :</a:t>
            </a:r>
          </a:p>
          <a:p>
            <a:pPr algn="just"/>
            <a:endParaRPr lang="fr-FR" sz="1000" dirty="0">
              <a:effectLst/>
            </a:endParaRPr>
          </a:p>
          <a:p>
            <a:pPr marL="228600" indent="-228600" algn="just">
              <a:buFont typeface="+mj-lt"/>
              <a:buAutoNum type="arabicPeriod"/>
            </a:pPr>
            <a:r>
              <a:rPr lang="fr-FR" sz="1000" b="1" dirty="0">
                <a:effectLst/>
              </a:rPr>
              <a:t>Recensement des infrastructures pour ce rendre sur la destination </a:t>
            </a:r>
            <a:r>
              <a:rPr lang="fr-FR" sz="1000" dirty="0">
                <a:effectLst/>
              </a:rPr>
              <a:t>: routières (bus, taxi), autoroutières, ferroviaires (train), maritimes, cyclables (bandes et ou pistes cyclables), à partir des points de connexion principaux de transport collectif…</a:t>
            </a:r>
          </a:p>
          <a:p>
            <a:pPr marL="228600" indent="-228600" algn="just">
              <a:buFont typeface="+mj-lt"/>
              <a:buAutoNum type="arabicPeriod"/>
            </a:pPr>
            <a:endParaRPr lang="fr-FR" sz="1000" dirty="0">
              <a:effectLst/>
            </a:endParaRPr>
          </a:p>
          <a:p>
            <a:pPr marL="228600" indent="-228600" algn="just">
              <a:buFont typeface="+mj-lt"/>
              <a:buAutoNum type="arabicPeriod"/>
            </a:pPr>
            <a:r>
              <a:rPr lang="fr-FR" sz="1000" b="1" dirty="0">
                <a:effectLst/>
              </a:rPr>
              <a:t>Recensement des infrastructures de la destination vers les principaux pôles touristiques autour de la destination </a:t>
            </a:r>
            <a:r>
              <a:rPr lang="fr-FR" sz="1000" dirty="0">
                <a:effectLst/>
              </a:rPr>
              <a:t>: routières (bus, taxi), autoroutières, ferroviaires (train), maritimes, cyclables (bandes et ou pistes cyclables), cheminements piétons… entre les villes de Sud-Roussillon et les principaux lieux touristiques…</a:t>
            </a:r>
          </a:p>
          <a:p>
            <a:pPr marL="228600" indent="-228600" algn="just">
              <a:buFont typeface="+mj-lt"/>
              <a:buAutoNum type="arabicPeriod"/>
            </a:pPr>
            <a:endParaRPr lang="fr-FR" sz="1000" dirty="0"/>
          </a:p>
          <a:p>
            <a:pPr marL="228600" indent="-228600" algn="just">
              <a:buFont typeface="+mj-lt"/>
              <a:buAutoNum type="arabicPeriod"/>
            </a:pPr>
            <a:r>
              <a:rPr lang="fr-FR" sz="1000" b="1" dirty="0">
                <a:effectLst/>
              </a:rPr>
              <a:t>Recensement des infrastructures et des partenaires sur la destination </a:t>
            </a:r>
            <a:endParaRPr lang="fr-FR" sz="1000" dirty="0">
              <a:effectLst/>
            </a:endParaRPr>
          </a:p>
          <a:p>
            <a:pPr marL="685800" lvl="1" indent="-228600" algn="just">
              <a:buFont typeface="+mj-lt"/>
              <a:buAutoNum type="arabicPeriod"/>
            </a:pPr>
            <a:r>
              <a:rPr lang="fr-FR" sz="1000" dirty="0"/>
              <a:t>R</a:t>
            </a:r>
            <a:r>
              <a:rPr lang="fr-FR" sz="1000" dirty="0">
                <a:effectLst/>
              </a:rPr>
              <a:t>outières et  autoroutières (bus, taxi…)</a:t>
            </a:r>
          </a:p>
          <a:p>
            <a:pPr marL="685800" lvl="1" indent="-228600" algn="just">
              <a:buFont typeface="+mj-lt"/>
              <a:buAutoNum type="arabicPeriod"/>
            </a:pPr>
            <a:r>
              <a:rPr lang="fr-FR" sz="1000" dirty="0"/>
              <a:t>C</a:t>
            </a:r>
            <a:r>
              <a:rPr lang="fr-FR" sz="1000" dirty="0">
                <a:effectLst/>
              </a:rPr>
              <a:t>yclables (bandes et ou pistes cyclables)</a:t>
            </a:r>
          </a:p>
          <a:p>
            <a:pPr marL="685800" lvl="1" indent="-228600" algn="just">
              <a:buFont typeface="+mj-lt"/>
              <a:buAutoNum type="arabicPeriod"/>
            </a:pPr>
            <a:r>
              <a:rPr lang="fr-FR" sz="1000" dirty="0"/>
              <a:t>C</a:t>
            </a:r>
            <a:r>
              <a:rPr lang="fr-FR" sz="1000" dirty="0">
                <a:effectLst/>
              </a:rPr>
              <a:t>heminements piétons entre les villes de Sud-Roussillon et les principaux lieux touristiques</a:t>
            </a:r>
          </a:p>
          <a:p>
            <a:pPr marL="685800" lvl="1" indent="-228600" algn="just">
              <a:buFont typeface="+mj-lt"/>
              <a:buAutoNum type="arabicPeriod"/>
            </a:pPr>
            <a:r>
              <a:rPr lang="fr-FR" sz="1000" dirty="0">
                <a:effectLst/>
              </a:rPr>
              <a:t>Recensement des services de mobilité : station d’autopartage, station de vélo en libre-service (VLS), consigne à vélo, parking relais, bornes de rechargement, partenaires touristiques potentiels (recharge)…</a:t>
            </a:r>
          </a:p>
          <a:p>
            <a:pPr marL="685800" lvl="1" indent="-228600" algn="just">
              <a:buFont typeface="+mj-lt"/>
              <a:buAutoNum type="arabicPeriod"/>
            </a:pPr>
            <a:r>
              <a:rPr lang="fr-FR" sz="1000" dirty="0"/>
              <a:t>Recensement et </a:t>
            </a:r>
            <a:r>
              <a:rPr lang="fr-FR" sz="1000" dirty="0" err="1"/>
              <a:t>géopositionnement</a:t>
            </a:r>
            <a:r>
              <a:rPr lang="fr-FR" sz="1000" dirty="0"/>
              <a:t> des loueurs de vélos</a:t>
            </a:r>
          </a:p>
          <a:p>
            <a:pPr marL="685800" lvl="1" indent="-228600" algn="just">
              <a:buFont typeface="+mj-lt"/>
              <a:buAutoNum type="arabicPeriod"/>
            </a:pPr>
            <a:r>
              <a:rPr lang="fr-FR" sz="1000" dirty="0">
                <a:effectLst/>
              </a:rPr>
              <a:t>Recensement </a:t>
            </a:r>
            <a:r>
              <a:rPr lang="fr-FR" sz="1000" dirty="0"/>
              <a:t>et </a:t>
            </a:r>
            <a:r>
              <a:rPr lang="fr-FR" sz="1000" dirty="0" err="1"/>
              <a:t>géopositionnement</a:t>
            </a:r>
            <a:r>
              <a:rPr lang="fr-FR" sz="1000" dirty="0"/>
              <a:t> </a:t>
            </a:r>
            <a:r>
              <a:rPr lang="fr-FR" sz="1000" dirty="0">
                <a:effectLst/>
              </a:rPr>
              <a:t>des loueurs de vélos électriques</a:t>
            </a:r>
          </a:p>
          <a:p>
            <a:pPr marL="685800" lvl="1" indent="-228600" algn="just">
              <a:buFont typeface="+mj-lt"/>
              <a:buAutoNum type="arabicPeriod"/>
            </a:pPr>
            <a:r>
              <a:rPr lang="fr-FR" sz="1000" dirty="0">
                <a:effectLst/>
              </a:rPr>
              <a:t>Recensement </a:t>
            </a:r>
            <a:r>
              <a:rPr lang="fr-FR" sz="1000" dirty="0"/>
              <a:t>et </a:t>
            </a:r>
            <a:r>
              <a:rPr lang="fr-FR" sz="1000" dirty="0" err="1"/>
              <a:t>géopositionnement</a:t>
            </a:r>
            <a:r>
              <a:rPr lang="fr-FR" sz="1000" dirty="0"/>
              <a:t> </a:t>
            </a:r>
            <a:r>
              <a:rPr lang="fr-FR" sz="1000" dirty="0">
                <a:effectLst/>
              </a:rPr>
              <a:t>des loueurs de voitures électriques</a:t>
            </a:r>
          </a:p>
          <a:p>
            <a:pPr marL="685800" lvl="1" indent="-228600" algn="just">
              <a:buFont typeface="+mj-lt"/>
              <a:buAutoNum type="arabicPeriod"/>
            </a:pPr>
            <a:r>
              <a:rPr lang="fr-FR" sz="1000" dirty="0">
                <a:effectLst/>
              </a:rPr>
              <a:t>Recensement </a:t>
            </a:r>
            <a:r>
              <a:rPr lang="fr-FR" sz="1000" dirty="0"/>
              <a:t>et </a:t>
            </a:r>
            <a:r>
              <a:rPr lang="fr-FR" sz="1000" dirty="0" err="1"/>
              <a:t>géopositionnement</a:t>
            </a:r>
            <a:r>
              <a:rPr lang="fr-FR" sz="1000" dirty="0"/>
              <a:t> </a:t>
            </a:r>
            <a:r>
              <a:rPr lang="fr-FR" sz="1000" dirty="0">
                <a:effectLst/>
              </a:rPr>
              <a:t>des moyens de déplacements doux et de transport en commun sur l’eau</a:t>
            </a:r>
          </a:p>
          <a:p>
            <a:pPr marL="685800" lvl="1" indent="-228600" algn="just">
              <a:buFont typeface="+mj-lt"/>
              <a:buAutoNum type="arabicPeriod"/>
            </a:pPr>
            <a:r>
              <a:rPr lang="fr-FR" sz="1000" dirty="0"/>
              <a:t>Recensement des potentiels installations sur des </a:t>
            </a:r>
            <a:r>
              <a:rPr lang="fr-FR" sz="1000" dirty="0" err="1"/>
              <a:t>éco-gares</a:t>
            </a:r>
            <a:r>
              <a:rPr lang="fr-FR" sz="1000" dirty="0"/>
              <a:t> Odyssea protect sur la commune de Saint-Cyprien et sur les communes de Sud-Roussillon</a:t>
            </a:r>
            <a:endParaRPr lang="fr-FR" sz="1000" dirty="0">
              <a:effectLst/>
            </a:endParaRPr>
          </a:p>
          <a:p>
            <a:pPr algn="just"/>
            <a:endParaRPr lang="fr-FR" sz="1000" dirty="0">
              <a:effectLst/>
            </a:endParaRPr>
          </a:p>
        </p:txBody>
      </p:sp>
      <p:pic>
        <p:nvPicPr>
          <p:cNvPr id="13" name="Image 12">
            <a:extLst>
              <a:ext uri="{FF2B5EF4-FFF2-40B4-BE49-F238E27FC236}">
                <a16:creationId xmlns:a16="http://schemas.microsoft.com/office/drawing/2014/main" id="{7BFEC95D-1EC3-3345-81E5-BA268F366B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8440" y="3992531"/>
            <a:ext cx="6682791" cy="5720323"/>
          </a:xfrm>
          <a:prstGeom prst="rect">
            <a:avLst/>
          </a:prstGeom>
        </p:spPr>
      </p:pic>
    </p:spTree>
    <p:extLst>
      <p:ext uri="{BB962C8B-B14F-4D97-AF65-F5344CB8AC3E}">
        <p14:creationId xmlns:p14="http://schemas.microsoft.com/office/powerpoint/2010/main" val="367971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9BA48DA-387C-4443-A9CC-0E20BEBBE46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2661"/>
          <a:stretch/>
        </p:blipFill>
        <p:spPr>
          <a:xfrm>
            <a:off x="952203" y="1187740"/>
            <a:ext cx="5909734" cy="8846235"/>
          </a:xfrm>
          <a:prstGeom prst="rect">
            <a:avLst/>
          </a:prstGeom>
        </p:spPr>
      </p:pic>
      <p:sp>
        <p:nvSpPr>
          <p:cNvPr id="8" name="Rectangle 7">
            <a:extLst>
              <a:ext uri="{FF2B5EF4-FFF2-40B4-BE49-F238E27FC236}">
                <a16:creationId xmlns:a16="http://schemas.microsoft.com/office/drawing/2014/main" id="{0E1603FF-86DD-BB41-9D17-B6A0355F38A9}"/>
              </a:ext>
            </a:extLst>
          </p:cNvPr>
          <p:cNvSpPr/>
          <p:nvPr/>
        </p:nvSpPr>
        <p:spPr>
          <a:xfrm>
            <a:off x="0" y="0"/>
            <a:ext cx="7559675" cy="307777"/>
          </a:xfrm>
          <a:prstGeom prst="rect">
            <a:avLst/>
          </a:prstGeom>
          <a:solidFill>
            <a:srgbClr val="0070C0"/>
          </a:solidFill>
        </p:spPr>
        <p:txBody>
          <a:bodyPr wrap="square">
            <a:spAutoFit/>
          </a:bodyPr>
          <a:lstStyle/>
          <a:p>
            <a:pPr algn="ctr"/>
            <a:r>
              <a:rPr lang="fr-FR" sz="1400" b="1" dirty="0">
                <a:solidFill>
                  <a:schemeClr val="bg1"/>
                </a:solidFill>
              </a:rPr>
              <a:t>RECENSEMENT DE LA DESTINATION SAINT-CYPRIEN / SUD-ROUSSILLON EN MATIERE DE MOBILITE</a:t>
            </a:r>
            <a:endParaRPr lang="fr-FR" sz="1200" b="1" dirty="0">
              <a:solidFill>
                <a:schemeClr val="bg1"/>
              </a:solidFill>
            </a:endParaRPr>
          </a:p>
        </p:txBody>
      </p:sp>
      <p:pic>
        <p:nvPicPr>
          <p:cNvPr id="4" name="Image 3">
            <a:extLst>
              <a:ext uri="{FF2B5EF4-FFF2-40B4-BE49-F238E27FC236}">
                <a16:creationId xmlns:a16="http://schemas.microsoft.com/office/drawing/2014/main" id="{75A927F8-8E77-6D46-98D1-0081E74AEC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2203" y="752910"/>
            <a:ext cx="5909734" cy="434830"/>
          </a:xfrm>
          <a:prstGeom prst="rect">
            <a:avLst/>
          </a:prstGeom>
        </p:spPr>
      </p:pic>
    </p:spTree>
    <p:extLst>
      <p:ext uri="{BB962C8B-B14F-4D97-AF65-F5344CB8AC3E}">
        <p14:creationId xmlns:p14="http://schemas.microsoft.com/office/powerpoint/2010/main" val="4220823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9F13BD9-69A9-1C4E-B364-C3BA9B2C74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469771"/>
            <a:ext cx="7559675" cy="4181756"/>
          </a:xfrm>
          <a:prstGeom prst="rect">
            <a:avLst/>
          </a:prstGeom>
        </p:spPr>
      </p:pic>
      <p:sp>
        <p:nvSpPr>
          <p:cNvPr id="6" name="Rectangle 5">
            <a:extLst>
              <a:ext uri="{FF2B5EF4-FFF2-40B4-BE49-F238E27FC236}">
                <a16:creationId xmlns:a16="http://schemas.microsoft.com/office/drawing/2014/main" id="{CD2CB547-2B40-B544-A2C5-7D691BEDA607}"/>
              </a:ext>
            </a:extLst>
          </p:cNvPr>
          <p:cNvSpPr/>
          <p:nvPr/>
        </p:nvSpPr>
        <p:spPr>
          <a:xfrm>
            <a:off x="0" y="0"/>
            <a:ext cx="7559675" cy="307777"/>
          </a:xfrm>
          <a:prstGeom prst="rect">
            <a:avLst/>
          </a:prstGeom>
          <a:solidFill>
            <a:srgbClr val="0070C0"/>
          </a:solidFill>
        </p:spPr>
        <p:txBody>
          <a:bodyPr wrap="square">
            <a:spAutoFit/>
          </a:bodyPr>
          <a:lstStyle/>
          <a:p>
            <a:pPr algn="ctr"/>
            <a:r>
              <a:rPr lang="fr-FR" sz="1400" b="1" dirty="0">
                <a:solidFill>
                  <a:schemeClr val="bg1"/>
                </a:solidFill>
              </a:rPr>
              <a:t>RECENSEMENT DE LA DESTINATION SAINT-CYPRIEN / SUD-ROUSSILLON EN MATIERE DE MOBILITE</a:t>
            </a:r>
            <a:endParaRPr lang="fr-FR" sz="1200" b="1" dirty="0">
              <a:solidFill>
                <a:schemeClr val="bg1"/>
              </a:solidFill>
            </a:endParaRPr>
          </a:p>
        </p:txBody>
      </p:sp>
      <p:sp>
        <p:nvSpPr>
          <p:cNvPr id="7" name="ZoneTexte 6">
            <a:extLst>
              <a:ext uri="{FF2B5EF4-FFF2-40B4-BE49-F238E27FC236}">
                <a16:creationId xmlns:a16="http://schemas.microsoft.com/office/drawing/2014/main" id="{189CCBA7-6376-CB4A-BDDE-7AF98CF8DF52}"/>
              </a:ext>
            </a:extLst>
          </p:cNvPr>
          <p:cNvSpPr txBox="1"/>
          <p:nvPr/>
        </p:nvSpPr>
        <p:spPr>
          <a:xfrm>
            <a:off x="669491" y="847929"/>
            <a:ext cx="6220691" cy="461665"/>
          </a:xfrm>
          <a:prstGeom prst="rect">
            <a:avLst/>
          </a:prstGeom>
          <a:solidFill>
            <a:srgbClr val="C00000"/>
          </a:solidFill>
        </p:spPr>
        <p:txBody>
          <a:bodyPr wrap="square" rtlCol="0">
            <a:spAutoFit/>
          </a:bodyPr>
          <a:lstStyle/>
          <a:p>
            <a:pPr algn="ctr"/>
            <a:r>
              <a:rPr lang="fr-FR" sz="1200" dirty="0">
                <a:solidFill>
                  <a:schemeClr val="bg1"/>
                </a:solidFill>
              </a:rPr>
              <a:t>PHASE 1 - TERRITOIRE DE TRAVAIL : </a:t>
            </a:r>
          </a:p>
          <a:p>
            <a:pPr algn="ctr"/>
            <a:r>
              <a:rPr lang="fr-FR" sz="1200" dirty="0">
                <a:solidFill>
                  <a:schemeClr val="bg1"/>
                </a:solidFill>
              </a:rPr>
              <a:t>COMMUNAUTE DE COMMUNES SUD-ROUSSILLON</a:t>
            </a:r>
          </a:p>
        </p:txBody>
      </p:sp>
      <p:sp>
        <p:nvSpPr>
          <p:cNvPr id="8" name="Ellipse 7">
            <a:extLst>
              <a:ext uri="{FF2B5EF4-FFF2-40B4-BE49-F238E27FC236}">
                <a16:creationId xmlns:a16="http://schemas.microsoft.com/office/drawing/2014/main" id="{76EE5A9A-3A37-5E4A-8971-B78520153F0C}"/>
              </a:ext>
            </a:extLst>
          </p:cNvPr>
          <p:cNvSpPr/>
          <p:nvPr/>
        </p:nvSpPr>
        <p:spPr>
          <a:xfrm>
            <a:off x="1708878" y="2091613"/>
            <a:ext cx="5066675" cy="2938072"/>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a:extLst>
              <a:ext uri="{FF2B5EF4-FFF2-40B4-BE49-F238E27FC236}">
                <a16:creationId xmlns:a16="http://schemas.microsoft.com/office/drawing/2014/main" id="{7CB3C6B7-A8CC-DE4D-9495-3F5645AB538D}"/>
              </a:ext>
            </a:extLst>
          </p:cNvPr>
          <p:cNvSpPr txBox="1"/>
          <p:nvPr/>
        </p:nvSpPr>
        <p:spPr>
          <a:xfrm>
            <a:off x="1357456" y="5888648"/>
            <a:ext cx="4844760" cy="769441"/>
          </a:xfrm>
          <a:prstGeom prst="rect">
            <a:avLst/>
          </a:prstGeom>
          <a:solidFill>
            <a:schemeClr val="bg1"/>
          </a:solidFill>
        </p:spPr>
        <p:txBody>
          <a:bodyPr wrap="square" rtlCol="0">
            <a:spAutoFit/>
          </a:bodyPr>
          <a:lstStyle/>
          <a:p>
            <a:pPr algn="just"/>
            <a:r>
              <a:rPr lang="fr-FR" sz="1100" dirty="0"/>
              <a:t>Joindre à ce document : </a:t>
            </a:r>
          </a:p>
          <a:p>
            <a:pPr marL="285750" indent="-285750" algn="just">
              <a:buFont typeface="Wingdings" pitchFamily="2" charset="2"/>
              <a:buChar char="§"/>
            </a:pPr>
            <a:r>
              <a:rPr lang="fr-FR" sz="1100" dirty="0"/>
              <a:t>Le Plan Local d’Urbanisme</a:t>
            </a:r>
          </a:p>
          <a:p>
            <a:pPr marL="285750" indent="-285750" algn="just">
              <a:buFont typeface="Wingdings" pitchFamily="2" charset="2"/>
              <a:buChar char="§"/>
            </a:pPr>
            <a:r>
              <a:rPr lang="fr-FR" sz="1100" dirty="0"/>
              <a:t>Le Schéma de Cohérence Territoriale (</a:t>
            </a:r>
            <a:r>
              <a:rPr lang="fr-FR" sz="1100" dirty="0" err="1"/>
              <a:t>SCoT</a:t>
            </a:r>
            <a:r>
              <a:rPr lang="fr-FR" sz="1100" dirty="0"/>
              <a:t>)  de la Plaine du Roussillon </a:t>
            </a:r>
          </a:p>
          <a:p>
            <a:pPr marL="285750" indent="-285750" algn="just">
              <a:buFont typeface="Wingdings" pitchFamily="2" charset="2"/>
              <a:buChar char="§"/>
            </a:pPr>
            <a:r>
              <a:rPr lang="fr-FR" sz="1100" dirty="0"/>
              <a:t>Tous autres documents stratégiques en matière de mobilité  </a:t>
            </a:r>
          </a:p>
        </p:txBody>
      </p:sp>
    </p:spTree>
    <p:extLst>
      <p:ext uri="{BB962C8B-B14F-4D97-AF65-F5344CB8AC3E}">
        <p14:creationId xmlns:p14="http://schemas.microsoft.com/office/powerpoint/2010/main" val="550903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E1603FF-86DD-BB41-9D17-B6A0355F38A9}"/>
              </a:ext>
            </a:extLst>
          </p:cNvPr>
          <p:cNvSpPr/>
          <p:nvPr/>
        </p:nvSpPr>
        <p:spPr>
          <a:xfrm>
            <a:off x="0" y="0"/>
            <a:ext cx="7559675" cy="307777"/>
          </a:xfrm>
          <a:prstGeom prst="rect">
            <a:avLst/>
          </a:prstGeom>
          <a:solidFill>
            <a:srgbClr val="0070C0"/>
          </a:solidFill>
        </p:spPr>
        <p:txBody>
          <a:bodyPr wrap="square">
            <a:spAutoFit/>
          </a:bodyPr>
          <a:lstStyle/>
          <a:p>
            <a:pPr algn="ctr"/>
            <a:r>
              <a:rPr lang="fr-FR" sz="1400" b="1" dirty="0">
                <a:solidFill>
                  <a:schemeClr val="bg1"/>
                </a:solidFill>
              </a:rPr>
              <a:t>RECENSEMENT DE LA DESTINATION SAINT-CYPRIEN / SUD-ROUSSILLON EN MATIERE DE MOBILITE</a:t>
            </a:r>
            <a:endParaRPr lang="fr-FR" sz="1200" b="1" dirty="0">
              <a:solidFill>
                <a:schemeClr val="bg1"/>
              </a:solidFill>
            </a:endParaRPr>
          </a:p>
        </p:txBody>
      </p:sp>
      <p:sp>
        <p:nvSpPr>
          <p:cNvPr id="2" name="ZoneTexte 1">
            <a:extLst>
              <a:ext uri="{FF2B5EF4-FFF2-40B4-BE49-F238E27FC236}">
                <a16:creationId xmlns:a16="http://schemas.microsoft.com/office/drawing/2014/main" id="{963C8114-C1CD-2C45-A40F-02FFC421FA6A}"/>
              </a:ext>
            </a:extLst>
          </p:cNvPr>
          <p:cNvSpPr txBox="1"/>
          <p:nvPr/>
        </p:nvSpPr>
        <p:spPr>
          <a:xfrm>
            <a:off x="-1" y="307777"/>
            <a:ext cx="7559675" cy="276999"/>
          </a:xfrm>
          <a:prstGeom prst="rect">
            <a:avLst/>
          </a:prstGeom>
          <a:solidFill>
            <a:srgbClr val="00B0F0"/>
          </a:solidFill>
        </p:spPr>
        <p:txBody>
          <a:bodyPr wrap="square" rtlCol="0">
            <a:spAutoFit/>
          </a:bodyPr>
          <a:lstStyle/>
          <a:p>
            <a:pPr algn="ctr"/>
            <a:r>
              <a:rPr lang="fr-FR" sz="1200" dirty="0">
                <a:solidFill>
                  <a:schemeClr val="bg1"/>
                </a:solidFill>
              </a:rPr>
              <a:t>LES TRANSPORTS EN COMMUN</a:t>
            </a:r>
          </a:p>
        </p:txBody>
      </p:sp>
      <p:sp>
        <p:nvSpPr>
          <p:cNvPr id="4" name="ZoneTexte 3">
            <a:extLst>
              <a:ext uri="{FF2B5EF4-FFF2-40B4-BE49-F238E27FC236}">
                <a16:creationId xmlns:a16="http://schemas.microsoft.com/office/drawing/2014/main" id="{D1F066F7-7007-6643-AF92-014A8738E417}"/>
              </a:ext>
            </a:extLst>
          </p:cNvPr>
          <p:cNvSpPr txBox="1"/>
          <p:nvPr/>
        </p:nvSpPr>
        <p:spPr>
          <a:xfrm>
            <a:off x="0" y="584776"/>
            <a:ext cx="7559674" cy="430887"/>
          </a:xfrm>
          <a:prstGeom prst="rect">
            <a:avLst/>
          </a:prstGeom>
          <a:noFill/>
        </p:spPr>
        <p:txBody>
          <a:bodyPr wrap="square" rtlCol="0">
            <a:spAutoFit/>
          </a:bodyPr>
          <a:lstStyle/>
          <a:p>
            <a:pPr algn="ctr"/>
            <a:r>
              <a:rPr lang="fr-FR" sz="1100" i="1" dirty="0"/>
              <a:t>Merci de fournir les lignes de bus présentes sur la destination Saint-Cyprien / Sud-Roussillon avec un plan précisant les arrêts, le prix du transport, les horaires… en période scolaire et hors période scolaire, bus à 1 €, </a:t>
            </a:r>
            <a:r>
              <a:rPr lang="fr-FR" sz="1100" i="1" dirty="0" err="1"/>
              <a:t>Cypobus</a:t>
            </a:r>
            <a:r>
              <a:rPr lang="fr-FR" sz="1100" i="1" dirty="0"/>
              <a:t>…</a:t>
            </a:r>
          </a:p>
        </p:txBody>
      </p:sp>
    </p:spTree>
    <p:extLst>
      <p:ext uri="{BB962C8B-B14F-4D97-AF65-F5344CB8AC3E}">
        <p14:creationId xmlns:p14="http://schemas.microsoft.com/office/powerpoint/2010/main" val="624332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E1603FF-86DD-BB41-9D17-B6A0355F38A9}"/>
              </a:ext>
            </a:extLst>
          </p:cNvPr>
          <p:cNvSpPr/>
          <p:nvPr/>
        </p:nvSpPr>
        <p:spPr>
          <a:xfrm>
            <a:off x="0" y="0"/>
            <a:ext cx="7559675" cy="307777"/>
          </a:xfrm>
          <a:prstGeom prst="rect">
            <a:avLst/>
          </a:prstGeom>
          <a:solidFill>
            <a:srgbClr val="0070C0"/>
          </a:solidFill>
        </p:spPr>
        <p:txBody>
          <a:bodyPr wrap="square">
            <a:spAutoFit/>
          </a:bodyPr>
          <a:lstStyle/>
          <a:p>
            <a:pPr algn="ctr"/>
            <a:r>
              <a:rPr lang="fr-FR" sz="1400" b="1" dirty="0">
                <a:solidFill>
                  <a:schemeClr val="bg1"/>
                </a:solidFill>
              </a:rPr>
              <a:t>RECENSEMENT DE LA DESTINATION SAINT-CYPRIEN / SUD-ROUSSILLON EN MATIERE DE MOBILITE</a:t>
            </a:r>
            <a:endParaRPr lang="fr-FR" sz="1200" b="1" dirty="0">
              <a:solidFill>
                <a:schemeClr val="bg1"/>
              </a:solidFill>
            </a:endParaRPr>
          </a:p>
        </p:txBody>
      </p:sp>
      <p:sp>
        <p:nvSpPr>
          <p:cNvPr id="2" name="ZoneTexte 1">
            <a:extLst>
              <a:ext uri="{FF2B5EF4-FFF2-40B4-BE49-F238E27FC236}">
                <a16:creationId xmlns:a16="http://schemas.microsoft.com/office/drawing/2014/main" id="{963C8114-C1CD-2C45-A40F-02FFC421FA6A}"/>
              </a:ext>
            </a:extLst>
          </p:cNvPr>
          <p:cNvSpPr txBox="1"/>
          <p:nvPr/>
        </p:nvSpPr>
        <p:spPr>
          <a:xfrm>
            <a:off x="-1" y="307777"/>
            <a:ext cx="7559675" cy="276999"/>
          </a:xfrm>
          <a:prstGeom prst="rect">
            <a:avLst/>
          </a:prstGeom>
          <a:solidFill>
            <a:srgbClr val="00B0F0"/>
          </a:solidFill>
        </p:spPr>
        <p:txBody>
          <a:bodyPr wrap="square" rtlCol="0">
            <a:spAutoFit/>
          </a:bodyPr>
          <a:lstStyle/>
          <a:p>
            <a:pPr algn="ctr"/>
            <a:r>
              <a:rPr lang="fr-FR" sz="1200" dirty="0">
                <a:solidFill>
                  <a:schemeClr val="bg1"/>
                </a:solidFill>
              </a:rPr>
              <a:t>LES VOIES VERTES / LES PISTES CYCLABLES</a:t>
            </a:r>
          </a:p>
        </p:txBody>
      </p:sp>
      <p:sp>
        <p:nvSpPr>
          <p:cNvPr id="4" name="ZoneTexte 3">
            <a:extLst>
              <a:ext uri="{FF2B5EF4-FFF2-40B4-BE49-F238E27FC236}">
                <a16:creationId xmlns:a16="http://schemas.microsoft.com/office/drawing/2014/main" id="{D1F066F7-7007-6643-AF92-014A8738E417}"/>
              </a:ext>
            </a:extLst>
          </p:cNvPr>
          <p:cNvSpPr txBox="1"/>
          <p:nvPr/>
        </p:nvSpPr>
        <p:spPr>
          <a:xfrm>
            <a:off x="0" y="584776"/>
            <a:ext cx="7559674" cy="261610"/>
          </a:xfrm>
          <a:prstGeom prst="rect">
            <a:avLst/>
          </a:prstGeom>
          <a:noFill/>
        </p:spPr>
        <p:txBody>
          <a:bodyPr wrap="square" rtlCol="0">
            <a:spAutoFit/>
          </a:bodyPr>
          <a:lstStyle/>
          <a:p>
            <a:pPr algn="ctr"/>
            <a:r>
              <a:rPr lang="fr-FR" sz="1100" i="1" dirty="0"/>
              <a:t>Merci de fournir un plan des pistes cyclables de la destination Saint-Cyprien / Sud-Roussillon </a:t>
            </a:r>
          </a:p>
        </p:txBody>
      </p:sp>
    </p:spTree>
    <p:extLst>
      <p:ext uri="{BB962C8B-B14F-4D97-AF65-F5344CB8AC3E}">
        <p14:creationId xmlns:p14="http://schemas.microsoft.com/office/powerpoint/2010/main" val="2183445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E1603FF-86DD-BB41-9D17-B6A0355F38A9}"/>
              </a:ext>
            </a:extLst>
          </p:cNvPr>
          <p:cNvSpPr/>
          <p:nvPr/>
        </p:nvSpPr>
        <p:spPr>
          <a:xfrm>
            <a:off x="0" y="0"/>
            <a:ext cx="7559675" cy="307777"/>
          </a:xfrm>
          <a:prstGeom prst="rect">
            <a:avLst/>
          </a:prstGeom>
          <a:solidFill>
            <a:srgbClr val="0070C0"/>
          </a:solidFill>
        </p:spPr>
        <p:txBody>
          <a:bodyPr wrap="square">
            <a:spAutoFit/>
          </a:bodyPr>
          <a:lstStyle/>
          <a:p>
            <a:pPr algn="ctr"/>
            <a:r>
              <a:rPr lang="fr-FR" sz="1400" b="1" dirty="0">
                <a:solidFill>
                  <a:schemeClr val="bg1"/>
                </a:solidFill>
              </a:rPr>
              <a:t>RECENSEMENT DE LA DESTINATION SAINT-CYPRIEN / SUD-ROUSSILLON EN MATIERE DE MOBILITE</a:t>
            </a:r>
            <a:endParaRPr lang="fr-FR" sz="1200" b="1" dirty="0">
              <a:solidFill>
                <a:schemeClr val="bg1"/>
              </a:solidFill>
            </a:endParaRPr>
          </a:p>
        </p:txBody>
      </p:sp>
      <p:sp>
        <p:nvSpPr>
          <p:cNvPr id="2" name="ZoneTexte 1">
            <a:extLst>
              <a:ext uri="{FF2B5EF4-FFF2-40B4-BE49-F238E27FC236}">
                <a16:creationId xmlns:a16="http://schemas.microsoft.com/office/drawing/2014/main" id="{963C8114-C1CD-2C45-A40F-02FFC421FA6A}"/>
              </a:ext>
            </a:extLst>
          </p:cNvPr>
          <p:cNvSpPr txBox="1"/>
          <p:nvPr/>
        </p:nvSpPr>
        <p:spPr>
          <a:xfrm>
            <a:off x="-1" y="307777"/>
            <a:ext cx="7559675" cy="276999"/>
          </a:xfrm>
          <a:prstGeom prst="rect">
            <a:avLst/>
          </a:prstGeom>
          <a:solidFill>
            <a:srgbClr val="00B0F0"/>
          </a:solidFill>
        </p:spPr>
        <p:txBody>
          <a:bodyPr wrap="square" rtlCol="0">
            <a:spAutoFit/>
          </a:bodyPr>
          <a:lstStyle/>
          <a:p>
            <a:pPr algn="ctr"/>
            <a:r>
              <a:rPr lang="fr-FR" sz="1200" dirty="0">
                <a:solidFill>
                  <a:schemeClr val="bg1"/>
                </a:solidFill>
              </a:rPr>
              <a:t>LES VOIES VERTES / CHIRCUITS</a:t>
            </a:r>
          </a:p>
        </p:txBody>
      </p:sp>
      <p:sp>
        <p:nvSpPr>
          <p:cNvPr id="4" name="ZoneTexte 3">
            <a:extLst>
              <a:ext uri="{FF2B5EF4-FFF2-40B4-BE49-F238E27FC236}">
                <a16:creationId xmlns:a16="http://schemas.microsoft.com/office/drawing/2014/main" id="{D1F066F7-7007-6643-AF92-014A8738E417}"/>
              </a:ext>
            </a:extLst>
          </p:cNvPr>
          <p:cNvSpPr txBox="1"/>
          <p:nvPr/>
        </p:nvSpPr>
        <p:spPr>
          <a:xfrm>
            <a:off x="0" y="584776"/>
            <a:ext cx="7559674" cy="261610"/>
          </a:xfrm>
          <a:prstGeom prst="rect">
            <a:avLst/>
          </a:prstGeom>
          <a:noFill/>
        </p:spPr>
        <p:txBody>
          <a:bodyPr wrap="square" rtlCol="0">
            <a:spAutoFit/>
          </a:bodyPr>
          <a:lstStyle/>
          <a:p>
            <a:pPr algn="ctr"/>
            <a:r>
              <a:rPr lang="fr-FR" sz="1100" i="1" dirty="0"/>
              <a:t>Merci de fournir un plan des circuits VTT de la destination Saint-Cyprien / Sud-Roussillon </a:t>
            </a:r>
          </a:p>
        </p:txBody>
      </p:sp>
    </p:spTree>
    <p:extLst>
      <p:ext uri="{BB962C8B-B14F-4D97-AF65-F5344CB8AC3E}">
        <p14:creationId xmlns:p14="http://schemas.microsoft.com/office/powerpoint/2010/main" val="1244448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E1603FF-86DD-BB41-9D17-B6A0355F38A9}"/>
              </a:ext>
            </a:extLst>
          </p:cNvPr>
          <p:cNvSpPr/>
          <p:nvPr/>
        </p:nvSpPr>
        <p:spPr>
          <a:xfrm>
            <a:off x="0" y="0"/>
            <a:ext cx="7559675" cy="307777"/>
          </a:xfrm>
          <a:prstGeom prst="rect">
            <a:avLst/>
          </a:prstGeom>
          <a:solidFill>
            <a:srgbClr val="0070C0"/>
          </a:solidFill>
        </p:spPr>
        <p:txBody>
          <a:bodyPr wrap="square">
            <a:spAutoFit/>
          </a:bodyPr>
          <a:lstStyle/>
          <a:p>
            <a:pPr algn="ctr"/>
            <a:r>
              <a:rPr lang="fr-FR" sz="1400" b="1" dirty="0">
                <a:solidFill>
                  <a:schemeClr val="bg1"/>
                </a:solidFill>
              </a:rPr>
              <a:t>RECENSEMENT DE LA DESTINATION SAINT-CYPRIEN / SUD-ROUSSILLON EN MATIERE DE MOBILITE</a:t>
            </a:r>
            <a:endParaRPr lang="fr-FR" sz="1200" b="1" dirty="0">
              <a:solidFill>
                <a:schemeClr val="bg1"/>
              </a:solidFill>
            </a:endParaRPr>
          </a:p>
        </p:txBody>
      </p:sp>
      <p:sp>
        <p:nvSpPr>
          <p:cNvPr id="2" name="ZoneTexte 1">
            <a:extLst>
              <a:ext uri="{FF2B5EF4-FFF2-40B4-BE49-F238E27FC236}">
                <a16:creationId xmlns:a16="http://schemas.microsoft.com/office/drawing/2014/main" id="{963C8114-C1CD-2C45-A40F-02FFC421FA6A}"/>
              </a:ext>
            </a:extLst>
          </p:cNvPr>
          <p:cNvSpPr txBox="1"/>
          <p:nvPr/>
        </p:nvSpPr>
        <p:spPr>
          <a:xfrm>
            <a:off x="-1" y="307777"/>
            <a:ext cx="7559675" cy="276999"/>
          </a:xfrm>
          <a:prstGeom prst="rect">
            <a:avLst/>
          </a:prstGeom>
          <a:solidFill>
            <a:srgbClr val="00B0F0"/>
          </a:solidFill>
        </p:spPr>
        <p:txBody>
          <a:bodyPr wrap="square" rtlCol="0">
            <a:spAutoFit/>
          </a:bodyPr>
          <a:lstStyle/>
          <a:p>
            <a:pPr algn="ctr"/>
            <a:r>
              <a:rPr lang="fr-FR" sz="1200" dirty="0">
                <a:solidFill>
                  <a:schemeClr val="bg1"/>
                </a:solidFill>
              </a:rPr>
              <a:t>LES VOIES VERTES / LES PISTES CYCLABLES</a:t>
            </a:r>
          </a:p>
        </p:txBody>
      </p:sp>
      <p:sp>
        <p:nvSpPr>
          <p:cNvPr id="4" name="ZoneTexte 3">
            <a:extLst>
              <a:ext uri="{FF2B5EF4-FFF2-40B4-BE49-F238E27FC236}">
                <a16:creationId xmlns:a16="http://schemas.microsoft.com/office/drawing/2014/main" id="{D1F066F7-7007-6643-AF92-014A8738E417}"/>
              </a:ext>
            </a:extLst>
          </p:cNvPr>
          <p:cNvSpPr txBox="1"/>
          <p:nvPr/>
        </p:nvSpPr>
        <p:spPr>
          <a:xfrm>
            <a:off x="0" y="584776"/>
            <a:ext cx="7559674" cy="430887"/>
          </a:xfrm>
          <a:prstGeom prst="rect">
            <a:avLst/>
          </a:prstGeom>
          <a:noFill/>
        </p:spPr>
        <p:txBody>
          <a:bodyPr wrap="square" rtlCol="0">
            <a:spAutoFit/>
          </a:bodyPr>
          <a:lstStyle/>
          <a:p>
            <a:pPr algn="ctr"/>
            <a:r>
              <a:rPr lang="fr-FR" sz="1100" i="1" dirty="0"/>
              <a:t>Merci de fournir un listing des prestataires loueurs de vélos et/ou vélos à assistance électrique avec leur emplacement, leurs produits, leurs offres…</a:t>
            </a:r>
          </a:p>
        </p:txBody>
      </p:sp>
    </p:spTree>
    <p:extLst>
      <p:ext uri="{BB962C8B-B14F-4D97-AF65-F5344CB8AC3E}">
        <p14:creationId xmlns:p14="http://schemas.microsoft.com/office/powerpoint/2010/main" val="279032281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387</TotalTime>
  <Words>794</Words>
  <Application>Microsoft Macintosh PowerPoint</Application>
  <PresentationFormat>Personnalisé</PresentationFormat>
  <Paragraphs>104</Paragraphs>
  <Slides>17</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17</vt:i4>
      </vt:variant>
    </vt:vector>
  </HeadingPairs>
  <TitlesOfParts>
    <vt:vector size="24" baseType="lpstr">
      <vt:lpstr>SimSun</vt:lpstr>
      <vt:lpstr>Arial</vt:lpstr>
      <vt:lpstr>Calibri</vt:lpstr>
      <vt:lpstr>Calibri Light</vt:lpstr>
      <vt:lpstr>F</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Judicael CHASSEUIL</dc:creator>
  <cp:lastModifiedBy>Judicael CHASSEUIL</cp:lastModifiedBy>
  <cp:revision>21</cp:revision>
  <dcterms:created xsi:type="dcterms:W3CDTF">2018-06-02T01:14:51Z</dcterms:created>
  <dcterms:modified xsi:type="dcterms:W3CDTF">2018-06-03T05:47:56Z</dcterms:modified>
</cp:coreProperties>
</file>